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61" r:id="rId2"/>
    <p:sldId id="376" r:id="rId3"/>
    <p:sldId id="377" r:id="rId4"/>
    <p:sldId id="415" r:id="rId5"/>
    <p:sldId id="391" r:id="rId6"/>
    <p:sldId id="392" r:id="rId7"/>
    <p:sldId id="402" r:id="rId8"/>
    <p:sldId id="403" r:id="rId9"/>
    <p:sldId id="406" r:id="rId10"/>
    <p:sldId id="405" r:id="rId11"/>
    <p:sldId id="416" r:id="rId12"/>
    <p:sldId id="394" r:id="rId13"/>
    <p:sldId id="407" r:id="rId14"/>
    <p:sldId id="395" r:id="rId15"/>
    <p:sldId id="410" r:id="rId16"/>
    <p:sldId id="411" r:id="rId17"/>
    <p:sldId id="412" r:id="rId18"/>
    <p:sldId id="413" r:id="rId19"/>
    <p:sldId id="398" r:id="rId20"/>
    <p:sldId id="417" r:id="rId21"/>
    <p:sldId id="408" r:id="rId22"/>
    <p:sldId id="409" r:id="rId23"/>
    <p:sldId id="378" r:id="rId24"/>
    <p:sldId id="418" r:id="rId25"/>
  </p:sldIdLst>
  <p:sldSz cx="9144000" cy="6858000" type="screen4x3"/>
  <p:notesSz cx="6400800" cy="868680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sz="17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orient="horz" pos="1392">
          <p15:clr>
            <a:srgbClr val="A4A3A4"/>
          </p15:clr>
        </p15:guide>
        <p15:guide id="3" orient="horz" pos="3840">
          <p15:clr>
            <a:srgbClr val="A4A3A4"/>
          </p15:clr>
        </p15:guide>
        <p15:guide id="4" pos="5184">
          <p15:clr>
            <a:srgbClr val="A4A3A4"/>
          </p15:clr>
        </p15:guide>
        <p15:guide id="5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96AA"/>
    <a:srgbClr val="C8BEB4"/>
    <a:srgbClr val="96B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90"/>
    <p:restoredTop sz="81127"/>
  </p:normalViewPr>
  <p:slideViewPr>
    <p:cSldViewPr snapToObjects="1">
      <p:cViewPr varScale="1">
        <p:scale>
          <a:sx n="99" d="100"/>
          <a:sy n="99" d="100"/>
        </p:scale>
        <p:origin x="2384" y="176"/>
      </p:cViewPr>
      <p:guideLst>
        <p:guide orient="horz" pos="816"/>
        <p:guide orient="horz" pos="1392"/>
        <p:guide orient="horz" pos="3840"/>
        <p:guide pos="5184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336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6211" tIns="43106" rIns="86211" bIns="43106" numCol="1" anchor="t" anchorCtr="0" compatLnSpc="1">
            <a:prstTxWarp prst="textNoShape">
              <a:avLst/>
            </a:prstTxWarp>
          </a:bodyPr>
          <a:lstStyle>
            <a:lvl1pPr defTabSz="862013">
              <a:defRPr sz="1100"/>
            </a:lvl1pPr>
          </a:lstStyle>
          <a:p>
            <a:endParaRPr lang="de-CH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625850" y="0"/>
            <a:ext cx="277336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6211" tIns="43106" rIns="86211" bIns="43106" numCol="1" anchor="t" anchorCtr="0" compatLnSpc="1">
            <a:prstTxWarp prst="textNoShape">
              <a:avLst/>
            </a:prstTxWarp>
          </a:bodyPr>
          <a:lstStyle>
            <a:lvl1pPr algn="r" defTabSz="862013">
              <a:defRPr sz="1100"/>
            </a:lvl1pPr>
          </a:lstStyle>
          <a:p>
            <a:endParaRPr lang="de-CH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0288" y="652463"/>
            <a:ext cx="4341812" cy="3255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39763" y="4125913"/>
            <a:ext cx="5121275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6211" tIns="43106" rIns="86211" bIns="431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Textmasterformate durch Klicken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51825"/>
            <a:ext cx="277336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6211" tIns="43106" rIns="86211" bIns="43106" numCol="1" anchor="b" anchorCtr="0" compatLnSpc="1">
            <a:prstTxWarp prst="textNoShape">
              <a:avLst/>
            </a:prstTxWarp>
          </a:bodyPr>
          <a:lstStyle>
            <a:lvl1pPr defTabSz="862013">
              <a:defRPr sz="1100"/>
            </a:lvl1pPr>
          </a:lstStyle>
          <a:p>
            <a:endParaRPr lang="de-CH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25850" y="8251825"/>
            <a:ext cx="277336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6211" tIns="43106" rIns="86211" bIns="43106" numCol="1" anchor="b" anchorCtr="0" compatLnSpc="1">
            <a:prstTxWarp prst="textNoShape">
              <a:avLst/>
            </a:prstTxWarp>
          </a:bodyPr>
          <a:lstStyle>
            <a:lvl1pPr algn="r" defTabSz="862013">
              <a:defRPr sz="1100"/>
            </a:lvl1pPr>
          </a:lstStyle>
          <a:p>
            <a:fld id="{54E7F490-E965-9B42-AE49-DA4BC6E663B1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84389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1651B-1925-224F-8A53-4F9299E2BE82}" type="slidenum">
              <a:rPr lang="en-PA" smtClean="0"/>
              <a:t>2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1170967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7F490-E965-9B42-AE49-DA4BC6E663B1}" type="slidenum">
              <a:rPr lang="de-CH" smtClean="0"/>
              <a:pPr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24708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43EA2-21C5-FEA0-B808-80F22A6C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FEC9CE-91B6-34A2-C09D-19E2DA2BD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EFB783-CF57-3BFB-5825-D165EDACD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DF3ED-7A79-C9A8-70E9-913A96825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7F490-E965-9B42-AE49-DA4BC6E663B1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44985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3FF14-336F-46EC-C8AA-2DF2606CE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60A210-6EC0-8962-A206-6868AD7CB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9B6D04-FE0F-08DD-9675-C513CC8E8D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0B91E-9408-6EA3-82D8-2C8E33F446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7F490-E965-9B42-AE49-DA4BC6E663B1}" type="slidenum">
              <a:rPr lang="de-CH" smtClean="0"/>
              <a:pPr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7761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3185-DAC4-7EED-551F-98FD6A1FF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6BBEB-FFF6-5D96-95BE-AAB91A945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F55C0F-A9F1-65AD-CF69-5B8993E36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B1DBF-C752-1F3F-0AFA-FED218ED58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7F490-E965-9B42-AE49-DA4BC6E663B1}" type="slidenum">
              <a:rPr lang="de-CH" smtClean="0"/>
              <a:pPr/>
              <a:t>13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37604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7F490-E965-9B42-AE49-DA4BC6E663B1}" type="slidenum">
              <a:rPr lang="de-CH" smtClean="0"/>
              <a:pPr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2475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1651B-1925-224F-8A53-4F9299E2BE82}" type="slidenum">
              <a:rPr lang="en-PA" smtClean="0"/>
              <a:t>15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3600385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6B67-9349-41FC-EE91-653A20B5F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23DF5E-AAD4-21EA-3E14-870FF7FEA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FA62AD-A4DF-B962-11BF-C795C098F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C2787-45E9-78D6-DC2A-566AD855AB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7F490-E965-9B42-AE49-DA4BC6E663B1}" type="slidenum">
              <a:rPr lang="de-CH" smtClean="0"/>
              <a:pPr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9712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1651B-1925-224F-8A53-4F9299E2BE82}" type="slidenum">
              <a:rPr lang="en-PA" smtClean="0"/>
              <a:t>23</a:t>
            </a:fld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3902891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1989138"/>
            <a:ext cx="7343775" cy="1295400"/>
          </a:xfrm>
        </p:spPr>
        <p:txBody>
          <a:bodyPr/>
          <a:lstStyle>
            <a:lvl1pPr>
              <a:defRPr sz="3900"/>
            </a:lvl1pPr>
          </a:lstStyle>
          <a:p>
            <a:pPr lvl="0"/>
            <a:r>
              <a:rPr lang="en-GB" noProof="0"/>
              <a:t>Click to edit Master title style</a:t>
            </a:r>
            <a:endParaRPr lang="de-CH" noProof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3429000"/>
            <a:ext cx="7343775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edit Master subtitle style</a:t>
            </a:r>
            <a:endParaRPr lang="de-CH" noProof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900113" y="6524625"/>
            <a:ext cx="2133600" cy="215900"/>
          </a:xfrm>
        </p:spPr>
        <p:txBody>
          <a:bodyPr/>
          <a:lstStyle>
            <a:lvl1pPr>
              <a:defRPr/>
            </a:lvl1pPr>
          </a:lstStyle>
          <a:p>
            <a:fld id="{8CBF28DF-F4B4-A446-9574-2AFCA524B85E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399213" y="6524625"/>
            <a:ext cx="1844675" cy="215900"/>
          </a:xfrm>
        </p:spPr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2D7392D4-820E-674E-A73D-B89FF5BCDF2B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0" y="1125538"/>
            <a:ext cx="9144000" cy="0"/>
          </a:xfrm>
          <a:prstGeom prst="line">
            <a:avLst/>
          </a:prstGeom>
          <a:noFill/>
          <a:ln w="15875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900113" y="852488"/>
            <a:ext cx="7343775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36000" rIns="0" bIns="0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1400" b="1" err="1"/>
              <a:t>Zurich</a:t>
            </a:r>
            <a:r>
              <a:rPr lang="de-CH" sz="1400" b="1"/>
              <a:t>-Basel Plant Science Center</a:t>
            </a:r>
          </a:p>
          <a:p>
            <a:pPr>
              <a:spcBef>
                <a:spcPct val="50000"/>
              </a:spcBef>
            </a:pPr>
            <a:endParaRPr lang="de-CH" sz="1400" b="1"/>
          </a:p>
        </p:txBody>
      </p:sp>
      <p:pic>
        <p:nvPicPr>
          <p:cNvPr id="16" name="Bild 15" descr="PSC_visual_blatt_outreach_türkis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0" y="187200"/>
            <a:ext cx="643733" cy="720000"/>
          </a:xfrm>
          <a:prstGeom prst="rect">
            <a:avLst/>
          </a:prstGeom>
        </p:spPr>
      </p:pic>
      <p:pic>
        <p:nvPicPr>
          <p:cNvPr id="10" name="Bild 9" descr="UZH_ETH_UniBas_d_standard.tif"/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7" t="-9030" r="-1195" b="-12373"/>
          <a:stretch/>
        </p:blipFill>
        <p:spPr>
          <a:xfrm>
            <a:off x="133310" y="119285"/>
            <a:ext cx="5451669" cy="7437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60C7B-52EB-4F46-B7A2-EE134D41142D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1C5791B1-6579-0B4D-B06F-613121D36EDE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3394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8B36FE-67D8-4145-B286-C6A73D454529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FBD1A273-C9B9-504E-B1D1-153B4F848388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53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00113" y="2205038"/>
            <a:ext cx="3595687" cy="3887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205038"/>
            <a:ext cx="3595688" cy="3887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79FB43-4BAA-8C4F-A1E2-A2BAB39206F9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2DE4770F-A338-B342-A5D5-244756632F21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085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08A508-ACB5-EA40-9784-4227B9D2FCC7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297E869C-771E-B945-9516-92117C0EEAD0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5907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226E01-7249-5048-9DA7-0CE70B09F9F4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25BB1AB0-9216-5944-841B-2A7418D2F24D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864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6C9BA0-9D6B-5D4E-9FEA-FA5491F8F276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6DADB232-8830-5A47-BAA5-95C1DE269B83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112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212A69-DD9A-E940-84DB-12AD2D14D81C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9883E1F6-FDB2-C944-95E3-96534CFB42EA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3396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55E970-F7B8-CD41-BAD4-CF0FA49AA17F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14E3088B-AFC1-524B-9F5E-BE7A2048EF99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589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04C222-9265-5246-9584-C7960671A700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E7051C69-781C-F94C-9D02-EB85E2626B4A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789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408738" y="1268413"/>
            <a:ext cx="1835150" cy="482441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00113" y="1268413"/>
            <a:ext cx="5356225" cy="482441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32D741-8FEB-7441-AC46-4229231C5700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F3EFF187-270C-5D4F-96D3-459B571913A0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8883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268413"/>
            <a:ext cx="7343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2205038"/>
            <a:ext cx="7343775" cy="388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00113" y="6524625"/>
            <a:ext cx="93503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847EEDFF-6BF2-4744-AB59-25A5AB15F381}" type="datetime1">
              <a:rPr lang="de-CH"/>
              <a:pPr/>
              <a:t>03.04.25</a:t>
            </a:fld>
            <a:endParaRPr lang="de-C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8175" y="6524625"/>
            <a:ext cx="525621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de-CH"/>
              <a:t>Titel der Präsentation, Autor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51725" y="6524625"/>
            <a:ext cx="7921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r>
              <a:rPr lang="de-CH"/>
              <a:t>Seite </a:t>
            </a:r>
            <a:fld id="{9D46F3A4-F478-9440-BC8E-B732027F4C86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0" y="1125538"/>
            <a:ext cx="9144000" cy="0"/>
          </a:xfrm>
          <a:prstGeom prst="line">
            <a:avLst/>
          </a:prstGeom>
          <a:noFill/>
          <a:ln w="15875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900113" y="852488"/>
            <a:ext cx="7343775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36000" rIns="0" bIns="0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1400" b="1" err="1"/>
              <a:t>Zurich</a:t>
            </a:r>
            <a:r>
              <a:rPr lang="de-CH" sz="1400" b="1"/>
              <a:t>-Basel Plant Science Center</a:t>
            </a:r>
          </a:p>
          <a:p>
            <a:pPr>
              <a:spcBef>
                <a:spcPct val="50000"/>
              </a:spcBef>
            </a:pPr>
            <a:endParaRPr lang="de-CH" sz="1400" b="1"/>
          </a:p>
        </p:txBody>
      </p:sp>
      <p:pic>
        <p:nvPicPr>
          <p:cNvPr id="3" name="Bild 2" descr="PSC_visual_blatt_outreach_türkis.ti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0" y="187200"/>
            <a:ext cx="643733" cy="720000"/>
          </a:xfrm>
          <a:prstGeom prst="rect">
            <a:avLst/>
          </a:prstGeom>
        </p:spPr>
      </p:pic>
      <p:pic>
        <p:nvPicPr>
          <p:cNvPr id="11" name="Bild 10" descr="UZH_ETH_UniBas_d_standard.tif"/>
          <p:cNvPicPr>
            <a:picLocks noChangeAspect="1"/>
          </p:cNvPicPr>
          <p:nvPr userDrawn="1"/>
        </p:nvPicPr>
        <p:blipFill rotWithShape="1"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7" t="-9030" r="-1195" b="-12373"/>
          <a:stretch/>
        </p:blipFill>
        <p:spPr>
          <a:xfrm>
            <a:off x="133310" y="119285"/>
            <a:ext cx="5451669" cy="7437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algn="l" rtl="0" eaLnBrk="1" fontAlgn="base" hangingPunct="1">
        <a:spcBef>
          <a:spcPct val="40000"/>
        </a:spcBef>
        <a:spcAft>
          <a:spcPct val="0"/>
        </a:spcAft>
        <a:buFont typeface="Arial" charset="0"/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346075" indent="-344488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ea typeface="Arial" charset="0"/>
          <a:cs typeface="+mn-cs"/>
        </a:defRPr>
      </a:lvl2pPr>
      <a:lvl3pPr marL="7143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ea typeface="Arial" charset="0"/>
          <a:cs typeface="+mn-cs"/>
        </a:defRPr>
      </a:lvl3pPr>
      <a:lvl4pPr marL="1069975" indent="-3540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ea typeface="Arial" charset="0"/>
          <a:cs typeface="+mn-cs"/>
        </a:defRPr>
      </a:lvl4pPr>
      <a:lvl5pPr marL="14382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ea typeface="Arial" charset="0"/>
          <a:cs typeface="+mn-cs"/>
        </a:defRPr>
      </a:lvl5pPr>
      <a:lvl6pPr marL="18954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ea typeface="Arial" charset="0"/>
          <a:cs typeface="+mn-cs"/>
        </a:defRPr>
      </a:lvl6pPr>
      <a:lvl7pPr marL="23526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ea typeface="Arial" charset="0"/>
          <a:cs typeface="+mn-cs"/>
        </a:defRPr>
      </a:lvl7pPr>
      <a:lvl8pPr marL="28098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ea typeface="Arial" charset="0"/>
          <a:cs typeface="+mn-cs"/>
        </a:defRPr>
      </a:lvl8pPr>
      <a:lvl9pPr marL="32670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srf.ch/play/tv/10-vor-10/video/wildfleisch-auf-schweizer-tellern-kommt-meist-aus-dem-ausland?urn=urn:srf:video:e03fadc6-9f65-4dec-80eb-2069d45f74e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youtu.be/jLE4myVLiWU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gIi-1WSPvX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gIi-1WSPvX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genwald-schuetzen.org/regenwald-wissen/regenwaldschutz/agroforst-systeme" TargetMode="External"/><Relationship Id="rId3" Type="http://schemas.openxmlformats.org/officeDocument/2006/relationships/hyperlink" Target="https://esu-services.ch/de/projekte/lcafood/osterhase/" TargetMode="External"/><Relationship Id="rId7" Type="http://schemas.openxmlformats.org/officeDocument/2006/relationships/hyperlink" Target="https://www.wwf.de/themen-projekte/projektregionen/amazonien/edelkakao-aus-agroforstsystemen/chakra-system-das-herz-der-kakao-produktion" TargetMode="External"/><Relationship Id="rId2" Type="http://schemas.openxmlformats.org/officeDocument/2006/relationships/hyperlink" Target="https://www.srf.ch/play/tv/10-vor-10/video/wildfleisch-auf-schweizer-tellern-kommt-meist-aus-dem-ausland?urn=urn:srf:video:e03fadc6-9f65-4dec-80eb-2069d45f74e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jLE4myVLiWU" TargetMode="External"/><Relationship Id="rId5" Type="http://schemas.openxmlformats.org/officeDocument/2006/relationships/hyperlink" Target="https://digitalcollection.zhaw.ch/server/api/core/bitstreams/c9030c73-8f9b-4e67-b07d-c0e057727d9c/content" TargetMode="External"/><Relationship Id="rId4" Type="http://schemas.openxmlformats.org/officeDocument/2006/relationships/hyperlink" Target="https://www.biovision.ch/story/schoggi-osterhasen/" TargetMode="External"/><Relationship Id="rId9" Type="http://schemas.openxmlformats.org/officeDocument/2006/relationships/hyperlink" Target="https://www.fibl.org/de/infothek/meldung/agroforstwirtschaft-kann-die-zukunft-der-schokolade-sicher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F108F-E63C-6B8B-F97C-05EFD0D01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0145" y="1268760"/>
            <a:ext cx="7343775" cy="1295400"/>
          </a:xfrm>
        </p:spPr>
        <p:txBody>
          <a:bodyPr/>
          <a:lstStyle/>
          <a:p>
            <a:r>
              <a:rPr lang="de-CH" dirty="0"/>
              <a:t>Ergänzungen zur Lerneinheit «Mein Teller 2050. Lerneinheit zur Planetary Health </a:t>
            </a:r>
            <a:r>
              <a:rPr lang="de-CH" dirty="0" err="1"/>
              <a:t>Diet</a:t>
            </a:r>
            <a:r>
              <a:rPr lang="de-CH" dirty="0"/>
              <a:t>»</a:t>
            </a:r>
            <a:br>
              <a:rPr lang="de-CH" dirty="0"/>
            </a:br>
            <a:r>
              <a:rPr lang="de-CH" dirty="0"/>
              <a:t>Welchen Klimafussabdruck haben Hirsch, Schokolade und Champignons?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2F63A-9D37-CB27-697B-84D778C29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661248"/>
            <a:ext cx="7343775" cy="1752600"/>
          </a:xfrm>
        </p:spPr>
        <p:txBody>
          <a:bodyPr/>
          <a:lstStyle/>
          <a:p>
            <a:r>
              <a:rPr lang="de-CH" dirty="0"/>
              <a:t>Zürich-Basel Plant Science Center</a:t>
            </a:r>
          </a:p>
        </p:txBody>
      </p:sp>
    </p:spTree>
    <p:extLst>
      <p:ext uri="{BB962C8B-B14F-4D97-AF65-F5344CB8AC3E}">
        <p14:creationId xmlns:p14="http://schemas.microsoft.com/office/powerpoint/2010/main" val="3051068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8FDCC-8967-6D4B-A322-8B4779243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89" y="1459104"/>
            <a:ext cx="8225222" cy="842814"/>
          </a:xfrm>
        </p:spPr>
        <p:txBody>
          <a:bodyPr>
            <a:normAutofit/>
          </a:bodyPr>
          <a:lstStyle/>
          <a:p>
            <a:r>
              <a:rPr lang="en-US"/>
              <a:t>Wie </a:t>
            </a:r>
            <a:r>
              <a:rPr lang="en-US" err="1"/>
              <a:t>hoch</a:t>
            </a:r>
            <a:r>
              <a:rPr lang="en-US"/>
              <a:t> </a:t>
            </a:r>
            <a:r>
              <a:rPr lang="en-US" err="1"/>
              <a:t>ist</a:t>
            </a:r>
            <a:r>
              <a:rPr lang="en-US"/>
              <a:t> der </a:t>
            </a:r>
            <a:r>
              <a:rPr lang="en-US" err="1"/>
              <a:t>Klimafussabdruck</a:t>
            </a:r>
            <a:r>
              <a:rPr lang="en-US"/>
              <a:t> </a:t>
            </a:r>
            <a:r>
              <a:rPr lang="en-US" err="1"/>
              <a:t>dieser</a:t>
            </a:r>
            <a:r>
              <a:rPr lang="en-US"/>
              <a:t> </a:t>
            </a:r>
            <a:r>
              <a:rPr lang="en-US" err="1"/>
              <a:t>Lebensmittel</a:t>
            </a:r>
            <a:r>
              <a:rPr lang="en-US"/>
              <a:t>? </a:t>
            </a:r>
            <a:endParaRPr lang="en-PA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D3DF167-1670-AD71-58AC-0649A16666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4671BF58-B65B-5929-BD3C-211B35BC8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675E86F-931C-48DE-FC71-E8459A0B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2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44FB53-FC92-87B6-BD0E-8901019F25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38854" b="68535"/>
          <a:stretch/>
        </p:blipFill>
        <p:spPr>
          <a:xfrm>
            <a:off x="611560" y="2708920"/>
            <a:ext cx="792088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02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2EC3F-2149-1A4E-A7B5-E301891F5D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30" t="-730" r="50430" b="435"/>
          <a:stretch/>
        </p:blipFill>
        <p:spPr>
          <a:xfrm rot="5400000">
            <a:off x="2147391" y="531828"/>
            <a:ext cx="4849217" cy="6755130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01935F87-A3DF-6E08-884F-6410701A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4C9E148-61A5-EF59-E2C5-6CDC5816D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D6240FB-90FC-F3A3-D8A8-02848A1AD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78628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EC94A-A9CC-82BA-C931-97626604B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B3E08-5A56-32CC-962F-2D829DB23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Die Ökobilanz Hirschfleisch</a:t>
            </a:r>
            <a:endParaRPr lang="en-PA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7FB63F60-3E08-5985-0696-A83458C6DD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0F5AD0BA-4865-80FF-865F-B493CF47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4F9FB03-6668-DD2B-7251-2626F80D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4</a:t>
            </a:fld>
            <a:endParaRPr lang="de-CH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03D43D-AB27-DABB-769A-339194F39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542" t="1863" r="61132" b="74492"/>
          <a:stretch/>
        </p:blipFill>
        <p:spPr>
          <a:xfrm>
            <a:off x="2597806" y="2204864"/>
            <a:ext cx="3948387" cy="3600000"/>
          </a:xfrm>
        </p:spPr>
      </p:pic>
    </p:spTree>
    <p:extLst>
      <p:ext uri="{BB962C8B-B14F-4D97-AF65-F5344CB8AC3E}">
        <p14:creationId xmlns:p14="http://schemas.microsoft.com/office/powerpoint/2010/main" val="4063438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16E87-2094-6609-BD86-976F8D5F5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CC43F-F943-183A-4F90-3CF2BFAA0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Die Ökobilanz Hirschfleisch, Import</a:t>
            </a:r>
            <a:endParaRPr lang="en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FD74-8BA4-47A3-1758-E46ACA360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1989485"/>
            <a:ext cx="7343775" cy="3887787"/>
          </a:xfrm>
        </p:spPr>
        <p:txBody>
          <a:bodyPr>
            <a:normAutofit/>
          </a:bodyPr>
          <a:lstStyle/>
          <a:p>
            <a:r>
              <a:rPr lang="de-CH" dirty="0"/>
              <a:t>Inlandanteil 30%, Import : 70%. Nur 1% aus der heimischen Jagd landet in der Gastro. Ein Grossteil des Imports stammt aus Neuseeland und kommt tiefgefroren mit dem Schiff.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29EE1E-F2BA-BC39-4659-690755822ECB}"/>
              </a:ext>
            </a:extLst>
          </p:cNvPr>
          <p:cNvSpPr txBox="1"/>
          <p:nvPr/>
        </p:nvSpPr>
        <p:spPr>
          <a:xfrm>
            <a:off x="885328" y="6082596"/>
            <a:ext cx="7772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000" i="1" dirty="0"/>
              <a:t>https://</a:t>
            </a:r>
            <a:r>
              <a:rPr lang="de-CH" sz="1000" i="1" dirty="0" err="1"/>
              <a:t>www.srf.ch</a:t>
            </a:r>
            <a:r>
              <a:rPr lang="de-CH" sz="1000" i="1" dirty="0"/>
              <a:t>/</a:t>
            </a:r>
            <a:r>
              <a:rPr lang="de-CH" sz="1000" i="1" dirty="0" err="1"/>
              <a:t>play</a:t>
            </a:r>
            <a:r>
              <a:rPr lang="de-CH" sz="1000" i="1" dirty="0"/>
              <a:t>/</a:t>
            </a:r>
            <a:r>
              <a:rPr lang="de-CH" sz="1000" i="1" dirty="0" err="1"/>
              <a:t>tv</a:t>
            </a:r>
            <a:r>
              <a:rPr lang="de-CH" sz="1000" i="1" dirty="0"/>
              <a:t>/10-vor-10/</a:t>
            </a:r>
            <a:r>
              <a:rPr lang="de-CH" sz="1000" i="1" dirty="0" err="1"/>
              <a:t>video</a:t>
            </a:r>
            <a:r>
              <a:rPr lang="de-CH" sz="1000" i="1" dirty="0"/>
              <a:t>/wildfleisch-auf-schweizer-tellern-kommt-meist-aus-dem-ausland?urn=urn:srf:video:e03fadc6-9f65-4dec-80eb-2069d45f74e1</a:t>
            </a:r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59C13C17-03AD-71D9-E5AE-FF5CEBA83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" y="2924944"/>
            <a:ext cx="7772400" cy="3115733"/>
          </a:xfrm>
          <a:prstGeom prst="rect">
            <a:avLst/>
          </a:prstGeom>
        </p:spPr>
      </p:pic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0A2EC05-B28E-8AC2-D130-D3C826DA83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43FCE40D-851A-0FEC-2937-B908B4284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22A7AE8-B2BF-A453-8598-714E907DE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88613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D7CCF-C2DE-AB4A-7436-5AA0D1319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564A-C533-9377-D02F-197ED6F5D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580769"/>
            <a:ext cx="2300203" cy="891540"/>
          </a:xfrm>
        </p:spPr>
        <p:txBody>
          <a:bodyPr>
            <a:noAutofit/>
          </a:bodyPr>
          <a:lstStyle/>
          <a:p>
            <a:r>
              <a:rPr lang="de-CH" dirty="0"/>
              <a:t>Ökobilanz Hirschfleisch, Import</a:t>
            </a:r>
            <a:endParaRPr lang="en-P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1D88674-FE9E-3B1C-4B8F-F8F3FB428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40" y="4246774"/>
            <a:ext cx="2297824" cy="2447405"/>
          </a:xfrm>
        </p:spPr>
        <p:txBody>
          <a:bodyPr>
            <a:normAutofit/>
          </a:bodyPr>
          <a:lstStyle/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r>
              <a:rPr lang="en-US" sz="900" i="1" dirty="0" err="1"/>
              <a:t>Bühler</a:t>
            </a:r>
            <a:r>
              <a:rPr lang="en-US" sz="900" i="1" dirty="0"/>
              <a:t> &amp; </a:t>
            </a:r>
            <a:r>
              <a:rPr lang="en-US" sz="900" i="1" dirty="0" err="1"/>
              <a:t>Brügger</a:t>
            </a:r>
            <a:r>
              <a:rPr lang="en-US" sz="900" i="1" dirty="0"/>
              <a:t> (2018). </a:t>
            </a:r>
            <a:r>
              <a:rPr lang="en-US" sz="900" i="1" dirty="0" err="1"/>
              <a:t>Ökobilanzen</a:t>
            </a:r>
            <a:r>
              <a:rPr lang="en-US" sz="900" i="1" dirty="0"/>
              <a:t> von Hirsch- und </a:t>
            </a:r>
            <a:r>
              <a:rPr lang="en-US" sz="900" i="1" dirty="0" err="1"/>
              <a:t>Straussenfleisch</a:t>
            </a:r>
            <a:r>
              <a:rPr lang="en-US" sz="900" i="1" dirty="0"/>
              <a:t>. ZHAW:  https://</a:t>
            </a:r>
            <a:r>
              <a:rPr lang="en-US" sz="900" i="1" dirty="0" err="1"/>
              <a:t>digitalcollection.zhaw.ch</a:t>
            </a:r>
            <a:r>
              <a:rPr lang="en-US" sz="900" i="1" dirty="0"/>
              <a:t>/server/</a:t>
            </a:r>
            <a:r>
              <a:rPr lang="en-US" sz="900" i="1" dirty="0" err="1"/>
              <a:t>api</a:t>
            </a:r>
            <a:r>
              <a:rPr lang="en-US" sz="900" i="1" dirty="0"/>
              <a:t>/core/bitstreams/c9030c73-8f9b-4e67-b07d-c0e057727d9c/content</a:t>
            </a:r>
          </a:p>
        </p:txBody>
      </p:sp>
      <p:pic>
        <p:nvPicPr>
          <p:cNvPr id="7" name="Content Placeholder 6" descr="A graph of a number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B1193B36-1693-A9D0-7378-2923E06090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9721" y="1196752"/>
            <a:ext cx="5275302" cy="5328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DF9C4F-AC56-E1EE-E1D2-CFCBE8B740F0}"/>
              </a:ext>
            </a:extLst>
          </p:cNvPr>
          <p:cNvSpPr txBox="1"/>
          <p:nvPr/>
        </p:nvSpPr>
        <p:spPr>
          <a:xfrm>
            <a:off x="3753356" y="1412776"/>
            <a:ext cx="4275028" cy="461665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e-CH" sz="1200" dirty="0"/>
              <a:t>Wiederkäuer:</a:t>
            </a:r>
          </a:p>
          <a:p>
            <a:r>
              <a:rPr lang="de-CH" sz="1200" dirty="0"/>
              <a:t>Methanmission </a:t>
            </a:r>
            <a:r>
              <a:rPr lang="de-CH" sz="1200" b="1" dirty="0"/>
              <a:t>15%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5A5559-D9AF-C758-21DF-58D9560DFCFE}"/>
              </a:ext>
            </a:extLst>
          </p:cNvPr>
          <p:cNvSpPr/>
          <p:nvPr/>
        </p:nvSpPr>
        <p:spPr bwMode="auto">
          <a:xfrm>
            <a:off x="3735020" y="1435018"/>
            <a:ext cx="3861316" cy="409806"/>
          </a:xfrm>
          <a:prstGeom prst="rect">
            <a:avLst/>
          </a:prstGeom>
          <a:noFill/>
          <a:ln w="317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D44D2B-8001-FD03-7392-BA420D773323}"/>
              </a:ext>
            </a:extLst>
          </p:cNvPr>
          <p:cNvSpPr/>
          <p:nvPr/>
        </p:nvSpPr>
        <p:spPr bwMode="auto">
          <a:xfrm>
            <a:off x="3735020" y="2132856"/>
            <a:ext cx="3861316" cy="2185632"/>
          </a:xfrm>
          <a:prstGeom prst="rect">
            <a:avLst/>
          </a:prstGeom>
          <a:noFill/>
          <a:ln w="317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6D01CE-C636-3C90-BCAF-FDC5A7150E0B}"/>
              </a:ext>
            </a:extLst>
          </p:cNvPr>
          <p:cNvSpPr txBox="1"/>
          <p:nvPr/>
        </p:nvSpPr>
        <p:spPr>
          <a:xfrm>
            <a:off x="3753356" y="3625991"/>
            <a:ext cx="438481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300" dirty="0"/>
              <a:t>Futter:</a:t>
            </a:r>
          </a:p>
          <a:p>
            <a:r>
              <a:rPr lang="de-CH" sz="1300" dirty="0"/>
              <a:t>Lachgasemission </a:t>
            </a:r>
          </a:p>
          <a:p>
            <a:r>
              <a:rPr lang="de-CH" sz="1300" b="1" dirty="0"/>
              <a:t>77%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721BADE1-40E3-EB54-5029-796DEC2461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264CBEBC-16C6-2DAA-F24E-4D9B3F240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84D0AF4-8AC1-5A17-2DAD-0DE12A007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59506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10564-5B89-8FD8-BEF4-8BFBBA363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F1A62-0F6C-3459-6F4E-84E86BD89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Die Ökobilanz Hirschfleisch, Import</a:t>
            </a:r>
            <a:endParaRPr lang="en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29728-5A21-8467-6B99-B3A02CE5D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Hirsche sind Wiederkäuer ähnlich wie Rind: Es wird bei der Verdauung Methan erzeugt.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Methan ist ein Treibhausgas </a:t>
            </a:r>
            <a:r>
              <a:rPr lang="en-GB" dirty="0"/>
              <a:t>und </a:t>
            </a:r>
            <a:r>
              <a:rPr lang="en-GB" b="1" dirty="0" err="1"/>
              <a:t>rund</a:t>
            </a:r>
            <a:r>
              <a:rPr lang="en-GB" b="1" dirty="0"/>
              <a:t> 28-mal so </a:t>
            </a:r>
            <a:r>
              <a:rPr lang="en-GB" b="1" dirty="0" err="1"/>
              <a:t>klimaschädlich</a:t>
            </a:r>
            <a:r>
              <a:rPr lang="en-GB" b="1" dirty="0"/>
              <a:t> </a:t>
            </a:r>
            <a:r>
              <a:rPr lang="de-CH" b="1" dirty="0"/>
              <a:t>wie CO</a:t>
            </a:r>
            <a:r>
              <a:rPr lang="de-CH" b="1" baseline="-25000" dirty="0"/>
              <a:t>2</a:t>
            </a:r>
            <a:r>
              <a:rPr lang="de-CH" b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15% des Klimafussabdrucks von importierten Hirschfleisch entsteht aufgrund der Methanbildung von Elterntieren und Schlachttieren* während der Aufzucht, Haltung bis zur Schlachtung.</a:t>
            </a:r>
          </a:p>
          <a:p>
            <a:endParaRPr lang="de-CH" dirty="0"/>
          </a:p>
          <a:p>
            <a:r>
              <a:rPr lang="de-CH" dirty="0"/>
              <a:t>* Geschlachtet werden einjährigen Hirschkühe und Hirsche.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4758081B-0482-22C0-1A8A-60DFBCA6E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97476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639348FE-7221-4627-9C0E-535C7441C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97476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4888B4E-1F96-C135-F98C-8F005ED0E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97476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58827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3F6BB-199A-EEB8-F551-5E97A4F48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D827-84E0-9D88-9C1E-E057A3EF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Die Ökobilanz Hirschfleisch, Import aus Neuseeland</a:t>
            </a:r>
            <a:endParaRPr lang="en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A0657-2D35-BE79-8A1E-BFA743A5A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Die Fütterung von Eltern- und Schlachttieren erfolgt über Raufutter auf intensiv genutzte Ray-Klee-Silagen &amp; Kunstwiesen.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Wird hier mit Stickstoff gedüngt, so wird bei Stickstoffüberschuss im Boden, den die Pflanzen nicht aufnehmen können, </a:t>
            </a:r>
            <a:r>
              <a:rPr lang="de-CH" b="1" dirty="0"/>
              <a:t>Lachgas freigesetzt</a:t>
            </a:r>
            <a:r>
              <a:rPr lang="de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Lachgas ist ein Treibhausgas </a:t>
            </a:r>
            <a:r>
              <a:rPr lang="en-GB" dirty="0"/>
              <a:t>und </a:t>
            </a:r>
            <a:r>
              <a:rPr lang="en-GB" dirty="0" err="1"/>
              <a:t>rund</a:t>
            </a:r>
            <a:r>
              <a:rPr lang="en-GB" dirty="0"/>
              <a:t> </a:t>
            </a:r>
            <a:r>
              <a:rPr lang="en-GB" b="1" dirty="0"/>
              <a:t>265-mal so </a:t>
            </a:r>
            <a:r>
              <a:rPr lang="en-GB" b="1" dirty="0" err="1"/>
              <a:t>klimaschädlich</a:t>
            </a:r>
            <a:r>
              <a:rPr lang="en-GB" b="1" dirty="0"/>
              <a:t> </a:t>
            </a:r>
            <a:r>
              <a:rPr lang="de-CH" b="1" dirty="0"/>
              <a:t>wie CO</a:t>
            </a:r>
            <a:r>
              <a:rPr lang="de-CH" b="1" baseline="-25000" dirty="0"/>
              <a:t>2</a:t>
            </a:r>
            <a:r>
              <a:rPr lang="de-CH" b="1" dirty="0"/>
              <a:t>.</a:t>
            </a:r>
            <a:endParaRPr lang="de-CH" b="1" baseline="-25000" dirty="0"/>
          </a:p>
          <a:p>
            <a:endParaRPr lang="de-CH" dirty="0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E50C5A7-3E43-5115-D53D-2EDD9210F9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9240EE02-5C35-3524-43B3-001C1385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0F182DB-485D-C015-3604-303DB9629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830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EE63E-C3DD-C8AD-ADF9-EA298AEE8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7D30C-F4B2-5D5C-7DE9-DD44C59BD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580769"/>
            <a:ext cx="2300203" cy="891540"/>
          </a:xfrm>
        </p:spPr>
        <p:txBody>
          <a:bodyPr>
            <a:normAutofit fontScale="90000"/>
          </a:bodyPr>
          <a:lstStyle/>
          <a:p>
            <a:r>
              <a:rPr lang="de-CH" dirty="0"/>
              <a:t>Hirschfleisch: Import aus Neuseeland</a:t>
            </a:r>
            <a:endParaRPr lang="en-P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FAE96A6-999B-51FB-1AA6-14DA01E6E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977" y="4581128"/>
            <a:ext cx="2710805" cy="2447405"/>
          </a:xfrm>
        </p:spPr>
        <p:txBody>
          <a:bodyPr>
            <a:normAutofit/>
          </a:bodyPr>
          <a:lstStyle/>
          <a:p>
            <a:endParaRPr lang="en-US" sz="900" i="1" dirty="0"/>
          </a:p>
          <a:p>
            <a:endParaRPr lang="en-US" sz="900" i="1" dirty="0"/>
          </a:p>
          <a:p>
            <a:endParaRPr lang="en-US" sz="900" i="1" dirty="0"/>
          </a:p>
          <a:p>
            <a:endParaRPr lang="en-US" sz="900" i="1" dirty="0"/>
          </a:p>
          <a:p>
            <a:endParaRPr lang="en-US" sz="900" i="1" dirty="0"/>
          </a:p>
          <a:p>
            <a:endParaRPr lang="en-US" sz="900" i="1" dirty="0"/>
          </a:p>
          <a:p>
            <a:r>
              <a:rPr lang="en-US" sz="900" i="1" dirty="0" err="1"/>
              <a:t>Bühler</a:t>
            </a:r>
            <a:r>
              <a:rPr lang="en-US" sz="900" i="1" dirty="0"/>
              <a:t> &amp; </a:t>
            </a:r>
            <a:r>
              <a:rPr lang="en-US" sz="900" i="1" dirty="0" err="1"/>
              <a:t>Brügger</a:t>
            </a:r>
            <a:r>
              <a:rPr lang="en-US" sz="900" i="1" dirty="0"/>
              <a:t> (2018). </a:t>
            </a:r>
            <a:r>
              <a:rPr lang="en-US" sz="900" i="1" dirty="0" err="1"/>
              <a:t>Ökobilanzen</a:t>
            </a:r>
            <a:r>
              <a:rPr lang="en-US" sz="900" i="1" dirty="0"/>
              <a:t> von Hirsch- und </a:t>
            </a:r>
            <a:r>
              <a:rPr lang="en-US" sz="900" i="1" dirty="0" err="1"/>
              <a:t>Straussenfleisch</a:t>
            </a:r>
            <a:r>
              <a:rPr lang="en-US" sz="900" i="1" dirty="0"/>
              <a:t>. ZHAW:  https://</a:t>
            </a:r>
            <a:r>
              <a:rPr lang="en-US" sz="900" i="1" dirty="0" err="1"/>
              <a:t>digitalcollection.zhaw.ch</a:t>
            </a:r>
            <a:r>
              <a:rPr lang="en-US" sz="900" i="1" dirty="0"/>
              <a:t>/server/</a:t>
            </a:r>
            <a:r>
              <a:rPr lang="en-US" sz="900" i="1" dirty="0" err="1"/>
              <a:t>api</a:t>
            </a:r>
            <a:r>
              <a:rPr lang="en-US" sz="900" i="1" dirty="0"/>
              <a:t>/core/bitstreams/c9030c73-8f9b-4e67-b07d-c0e057727d9c/content</a:t>
            </a:r>
          </a:p>
        </p:txBody>
      </p:sp>
      <p:pic>
        <p:nvPicPr>
          <p:cNvPr id="7" name="Content Placeholder 6" descr="A graph of a number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6750771C-39D6-2641-A849-04BA406908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1196752"/>
            <a:ext cx="5489167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17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1A07E-4178-9B7E-06E4-7EADD843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FAFA-3E18-B04C-E659-C6C822B0C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580769"/>
            <a:ext cx="2300203" cy="891540"/>
          </a:xfrm>
        </p:spPr>
        <p:txBody>
          <a:bodyPr>
            <a:noAutofit/>
          </a:bodyPr>
          <a:lstStyle/>
          <a:p>
            <a:r>
              <a:rPr lang="de-CH" dirty="0"/>
              <a:t>Ökobilanz Hirschfleisch, Jagd</a:t>
            </a:r>
            <a:endParaRPr lang="en-P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9D08196-D691-EE70-8EE7-F2A6F15DA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977" y="4581128"/>
            <a:ext cx="2710805" cy="2447405"/>
          </a:xfrm>
        </p:spPr>
        <p:txBody>
          <a:bodyPr>
            <a:normAutofit/>
          </a:bodyPr>
          <a:lstStyle/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r>
              <a:rPr lang="en-US" sz="900" i="1" dirty="0" err="1"/>
              <a:t>Bühler</a:t>
            </a:r>
            <a:r>
              <a:rPr lang="en-US" sz="900" i="1" dirty="0"/>
              <a:t> &amp; </a:t>
            </a:r>
            <a:r>
              <a:rPr lang="en-US" sz="900" i="1" dirty="0" err="1"/>
              <a:t>Brügger</a:t>
            </a:r>
            <a:r>
              <a:rPr lang="en-US" sz="900" i="1" dirty="0"/>
              <a:t> (2018). </a:t>
            </a:r>
            <a:r>
              <a:rPr lang="en-US" sz="900" i="1" dirty="0" err="1"/>
              <a:t>Ökobilanzen</a:t>
            </a:r>
            <a:r>
              <a:rPr lang="en-US" sz="900" i="1" dirty="0"/>
              <a:t> von Hirsch- und </a:t>
            </a:r>
            <a:r>
              <a:rPr lang="en-US" sz="900" i="1" dirty="0" err="1"/>
              <a:t>Straussenfleisch</a:t>
            </a:r>
            <a:r>
              <a:rPr lang="en-US" sz="900" i="1" dirty="0"/>
              <a:t>. ZHAW:  https://</a:t>
            </a:r>
            <a:r>
              <a:rPr lang="en-US" sz="900" i="1" dirty="0" err="1"/>
              <a:t>digitalcollection.zhaw.ch</a:t>
            </a:r>
            <a:r>
              <a:rPr lang="en-US" sz="900" i="1" dirty="0"/>
              <a:t>/server/</a:t>
            </a:r>
            <a:r>
              <a:rPr lang="en-US" sz="900" i="1" dirty="0" err="1"/>
              <a:t>api</a:t>
            </a:r>
            <a:r>
              <a:rPr lang="en-US" sz="900" i="1" dirty="0"/>
              <a:t>/core/bitstreams/c9030c73-8f9b-4e67-b07d-c0e057727d9c/content</a:t>
            </a:r>
          </a:p>
        </p:txBody>
      </p:sp>
      <p:pic>
        <p:nvPicPr>
          <p:cNvPr id="7" name="Content Placeholder 6" descr="A graph of a number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A37E4DDD-5684-FD52-6E6D-B744A116B5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1196752"/>
            <a:ext cx="5489167" cy="55446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1EF984-5DDD-6396-2B7F-B77D1C4F5DE5}"/>
              </a:ext>
            </a:extLst>
          </p:cNvPr>
          <p:cNvSpPr txBox="1"/>
          <p:nvPr/>
        </p:nvSpPr>
        <p:spPr>
          <a:xfrm>
            <a:off x="3563888" y="1475797"/>
            <a:ext cx="4464496" cy="461665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e-CH" sz="1200" dirty="0"/>
              <a:t>Wiederkäuer:</a:t>
            </a:r>
          </a:p>
          <a:p>
            <a:r>
              <a:rPr lang="de-CH" sz="1200" dirty="0"/>
              <a:t>Methanmission </a:t>
            </a:r>
            <a:r>
              <a:rPr lang="de-CH" sz="1200" b="1" dirty="0"/>
              <a:t>15%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AA204D-BD29-EA0B-149C-524745F727C5}"/>
              </a:ext>
            </a:extLst>
          </p:cNvPr>
          <p:cNvSpPr/>
          <p:nvPr/>
        </p:nvSpPr>
        <p:spPr bwMode="auto">
          <a:xfrm>
            <a:off x="3563888" y="1484784"/>
            <a:ext cx="4032448" cy="432048"/>
          </a:xfrm>
          <a:prstGeom prst="rect">
            <a:avLst/>
          </a:prstGeom>
          <a:noFill/>
          <a:ln w="317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9A125C-87C9-5DC3-2829-860AA45208AC}"/>
              </a:ext>
            </a:extLst>
          </p:cNvPr>
          <p:cNvSpPr txBox="1"/>
          <p:nvPr/>
        </p:nvSpPr>
        <p:spPr>
          <a:xfrm>
            <a:off x="378977" y="3082315"/>
            <a:ext cx="271080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Welche Bestandteile des</a:t>
            </a:r>
          </a:p>
          <a:p>
            <a:r>
              <a:rPr lang="de-CH" dirty="0"/>
              <a:t>Klimafussabdrucks bleiben </a:t>
            </a:r>
            <a:r>
              <a:rPr lang="de-CH" b="1" dirty="0"/>
              <a:t>auch</a:t>
            </a:r>
            <a:r>
              <a:rPr lang="de-CH" dirty="0"/>
              <a:t> </a:t>
            </a:r>
          </a:p>
          <a:p>
            <a:r>
              <a:rPr lang="de-CH" dirty="0"/>
              <a:t>bei der Jagd bestehen?</a:t>
            </a:r>
          </a:p>
        </p:txBody>
      </p:sp>
    </p:spTree>
    <p:extLst>
      <p:ext uri="{BB962C8B-B14F-4D97-AF65-F5344CB8AC3E}">
        <p14:creationId xmlns:p14="http://schemas.microsoft.com/office/powerpoint/2010/main" val="1821624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BD04-BD6C-4380-B616-4FD80094A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2F599-CFE5-95B3-6F21-1AA3FB32E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Die Ökobilanz Schokolade</a:t>
            </a:r>
            <a:endParaRPr lang="en-PA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ADD5F8CD-F5F7-05EF-DA39-9C80DA9F5F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84AFE39B-B829-EE38-2201-3C76C379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41D2F9A-BE8D-14C4-1B10-38245078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11</a:t>
            </a:fld>
            <a:endParaRPr lang="de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9D3608-F3FE-F7E9-60D4-F28CAC3A7A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221" t="1137" r="41176" b="76575"/>
          <a:stretch/>
        </p:blipFill>
        <p:spPr>
          <a:xfrm>
            <a:off x="2627784" y="2205264"/>
            <a:ext cx="402352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811BE-9D96-4092-CF79-7E0E39F40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BA15-0645-7FB5-3E9D-38865B5E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Die Ökobilanz Schokolade</a:t>
            </a:r>
            <a:endParaRPr lang="en-P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E1421-471B-DB5D-8C5E-0D4FD2F46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In der Schweiz werden 11kg Schokolade pro Person pro Jahr verzehrt.</a:t>
            </a:r>
          </a:p>
          <a:p>
            <a:pPr marL="631825" lvl="1" indent="-285750">
              <a:buFont typeface="Arial" panose="020B0604020202020204" pitchFamily="34" charset="0"/>
              <a:buChar char="•"/>
            </a:pPr>
            <a:r>
              <a:rPr lang="de-CH" b="1" dirty="0"/>
              <a:t>Dunkle Schokolade: </a:t>
            </a:r>
            <a:r>
              <a:rPr lang="de-CH" dirty="0"/>
              <a:t>hoher Kakao-Anteil mit mindestens 18 % Kakaobutter und mindestens 14 % fettfreie Kakaotrockenmasse.</a:t>
            </a:r>
          </a:p>
          <a:p>
            <a:pPr marL="631825" lvl="1" indent="-285750">
              <a:buFont typeface="Arial" panose="020B0604020202020204" pitchFamily="34" charset="0"/>
              <a:buChar char="•"/>
            </a:pPr>
            <a:r>
              <a:rPr lang="de-CH" b="1" dirty="0"/>
              <a:t>Milchschokolade: </a:t>
            </a:r>
            <a:r>
              <a:rPr lang="de-CH" dirty="0"/>
              <a:t>kleiner Kakao-Anteil von mindestens 6%; hoher Milchanteil von mindestens 14 % aus Milch, Rahm, Butter oder Milchfett.</a:t>
            </a:r>
          </a:p>
          <a:p>
            <a:pPr marL="631825" lvl="1" indent="-285750">
              <a:buFont typeface="Arial" panose="020B0604020202020204" pitchFamily="34" charset="0"/>
              <a:buChar char="•"/>
            </a:pPr>
            <a:r>
              <a:rPr lang="de-CH" b="1" dirty="0"/>
              <a:t>Weisse Schokolade: </a:t>
            </a:r>
            <a:r>
              <a:rPr lang="de-CH" dirty="0"/>
              <a:t>mindestens 20 % Kakaobutter sowie 14 % Trockenmilchanteil.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27BDE47C-2CE4-DAC3-8DB3-523E6E3A80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5DA7C27F-5AE9-90A2-D114-07EE9F34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1651396-42BF-26C9-ECAA-FC42C49E7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5519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0A13C-0107-34A8-FCA5-08DF64414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DE6D0-40FC-B496-0C3C-981139E9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196752"/>
            <a:ext cx="2300203" cy="891540"/>
          </a:xfrm>
        </p:spPr>
        <p:txBody>
          <a:bodyPr>
            <a:normAutofit/>
          </a:bodyPr>
          <a:lstStyle/>
          <a:p>
            <a:r>
              <a:rPr lang="de-CH" dirty="0"/>
              <a:t>Die Ökobilanz Schokolade</a:t>
            </a:r>
            <a:endParaRPr lang="en-P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04EC7CE-1FD1-E51B-86EB-64556E335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623" y="3878202"/>
            <a:ext cx="2710805" cy="2447405"/>
          </a:xfrm>
        </p:spPr>
        <p:txBody>
          <a:bodyPr>
            <a:normAutofit/>
          </a:bodyPr>
          <a:lstStyle/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  <a:p>
            <a:r>
              <a:rPr lang="en-US" sz="900" dirty="0"/>
              <a:t>https://</a:t>
            </a:r>
            <a:r>
              <a:rPr lang="en-US" sz="900" dirty="0" err="1"/>
              <a:t>esu-services.ch</a:t>
            </a:r>
            <a:r>
              <a:rPr lang="en-US" sz="900" dirty="0"/>
              <a:t>/de/</a:t>
            </a:r>
            <a:r>
              <a:rPr lang="en-US" sz="900" dirty="0" err="1"/>
              <a:t>projekte</a:t>
            </a:r>
            <a:r>
              <a:rPr lang="en-US" sz="900" dirty="0"/>
              <a:t>/</a:t>
            </a:r>
            <a:r>
              <a:rPr lang="en-US" sz="900" dirty="0" err="1"/>
              <a:t>lcafood</a:t>
            </a:r>
            <a:r>
              <a:rPr lang="en-US" sz="900" dirty="0"/>
              <a:t>/</a:t>
            </a:r>
            <a:r>
              <a:rPr lang="en-US" sz="900" dirty="0" err="1"/>
              <a:t>osterhase</a:t>
            </a:r>
            <a:r>
              <a:rPr lang="en-US" sz="900" dirty="0"/>
              <a:t>/</a:t>
            </a:r>
          </a:p>
          <a:p>
            <a:endParaRPr lang="en-US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60228C-850B-F213-204F-A14BA0A26BF3}"/>
              </a:ext>
            </a:extLst>
          </p:cNvPr>
          <p:cNvSpPr txBox="1"/>
          <p:nvPr/>
        </p:nvSpPr>
        <p:spPr>
          <a:xfrm>
            <a:off x="240235" y="2047483"/>
            <a:ext cx="290699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600" dirty="0"/>
              <a:t>Bei Milchschokolade und weisser Schokolade kommt der hohe </a:t>
            </a:r>
            <a:r>
              <a:rPr lang="de-CH" sz="1600" dirty="0" err="1"/>
              <a:t>Klimafussabruck</a:t>
            </a:r>
            <a:r>
              <a:rPr lang="de-CH" sz="1600" dirty="0"/>
              <a:t> v.a. durch die verarbeitete Milch zu Stande.</a:t>
            </a:r>
          </a:p>
          <a:p>
            <a:endParaRPr lang="de-CH" sz="1600" dirty="0"/>
          </a:p>
          <a:p>
            <a:r>
              <a:rPr lang="de-CH" sz="1600" dirty="0"/>
              <a:t>Der Kakaoanbau trägt 80 – 100g CO2-äq pro 100g Schokolade zum Klimafussabdruck bei.</a:t>
            </a:r>
          </a:p>
          <a:p>
            <a:endParaRPr lang="de-CH" sz="1600" dirty="0"/>
          </a:p>
          <a:p>
            <a:r>
              <a:rPr lang="de-DE" sz="1600" dirty="0"/>
              <a:t>Kakao-Anbau in Monokulturen und Plantagen, z.B. an der Elfenbeinküste und in Ghana auf Flächen, die durch die Abholzung der Tropenwäldern entstanden sind.</a:t>
            </a:r>
            <a:endParaRPr lang="de-CH" sz="1600" dirty="0"/>
          </a:p>
          <a:p>
            <a:endParaRPr lang="de-CH" sz="1600" dirty="0"/>
          </a:p>
          <a:p>
            <a:endParaRPr lang="de-CH" sz="1600" dirty="0"/>
          </a:p>
          <a:p>
            <a:endParaRPr lang="de-CH" sz="1600" dirty="0"/>
          </a:p>
          <a:p>
            <a:endParaRPr lang="de-CH" sz="1600" dirty="0"/>
          </a:p>
          <a:p>
            <a:endParaRPr lang="de-CH" sz="1600" dirty="0"/>
          </a:p>
          <a:p>
            <a:endParaRPr lang="de-CH" sz="1600" dirty="0"/>
          </a:p>
        </p:txBody>
      </p:sp>
      <p:pic>
        <p:nvPicPr>
          <p:cNvPr id="3" name="Content Placeholder 10" descr="A graph showing different colored bars&#10;&#10;Description automatically generated">
            <a:extLst>
              <a:ext uri="{FF2B5EF4-FFF2-40B4-BE49-F238E27FC236}">
                <a16:creationId xmlns:a16="http://schemas.microsoft.com/office/drawing/2014/main" id="{187D1EA5-1BE2-F784-B6FE-0CBBEEFBC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04674" y="2132856"/>
            <a:ext cx="5699091" cy="349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C47537-7D98-01ED-A3F4-086A4A98016E}"/>
              </a:ext>
            </a:extLst>
          </p:cNvPr>
          <p:cNvSpPr/>
          <p:nvPr/>
        </p:nvSpPr>
        <p:spPr bwMode="auto">
          <a:xfrm>
            <a:off x="5004048" y="4221088"/>
            <a:ext cx="2592288" cy="956487"/>
          </a:xfrm>
          <a:prstGeom prst="rect">
            <a:avLst/>
          </a:prstGeom>
          <a:noFill/>
          <a:ln w="317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FE55C-E604-2E34-28B1-E8C684A79B78}"/>
              </a:ext>
            </a:extLst>
          </p:cNvPr>
          <p:cNvSpPr txBox="1"/>
          <p:nvPr/>
        </p:nvSpPr>
        <p:spPr>
          <a:xfrm>
            <a:off x="5271304" y="4320679"/>
            <a:ext cx="232503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300" dirty="0"/>
              <a:t>Hoher Klimafussabdruck tierischer Produkte - Milch: + 200g CO</a:t>
            </a:r>
            <a:r>
              <a:rPr lang="de-CH" sz="1300" baseline="-25000" dirty="0"/>
              <a:t>2</a:t>
            </a:r>
            <a:r>
              <a:rPr lang="de-CH" sz="1300" dirty="0"/>
              <a:t>-eq / 100g Schokolade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428AB1-1412-4F0E-DD0F-5A514EE10890}"/>
              </a:ext>
            </a:extLst>
          </p:cNvPr>
          <p:cNvSpPr/>
          <p:nvPr/>
        </p:nvSpPr>
        <p:spPr bwMode="auto">
          <a:xfrm>
            <a:off x="5004048" y="3861049"/>
            <a:ext cx="1008112" cy="295232"/>
          </a:xfrm>
          <a:prstGeom prst="rect">
            <a:avLst/>
          </a:prstGeom>
          <a:noFill/>
          <a:ln w="317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506158-7CE1-CC65-52EE-820CAD643646}"/>
              </a:ext>
            </a:extLst>
          </p:cNvPr>
          <p:cNvSpPr/>
          <p:nvPr/>
        </p:nvSpPr>
        <p:spPr bwMode="auto">
          <a:xfrm>
            <a:off x="6313127" y="3573016"/>
            <a:ext cx="1283209" cy="483672"/>
          </a:xfrm>
          <a:prstGeom prst="rect">
            <a:avLst/>
          </a:prstGeom>
          <a:noFill/>
          <a:ln w="317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EB654B-BE14-FD70-9273-F9B6AF7C8F22}"/>
              </a:ext>
            </a:extLst>
          </p:cNvPr>
          <p:cNvSpPr/>
          <p:nvPr/>
        </p:nvSpPr>
        <p:spPr bwMode="auto">
          <a:xfrm>
            <a:off x="3570355" y="4836836"/>
            <a:ext cx="1283209" cy="392364"/>
          </a:xfrm>
          <a:prstGeom prst="rect">
            <a:avLst/>
          </a:prstGeom>
          <a:noFill/>
          <a:ln w="317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EE74D-2628-5A5D-DC2E-4E7654E5DC16}"/>
              </a:ext>
            </a:extLst>
          </p:cNvPr>
          <p:cNvSpPr/>
          <p:nvPr/>
        </p:nvSpPr>
        <p:spPr bwMode="auto">
          <a:xfrm>
            <a:off x="7668344" y="4044748"/>
            <a:ext cx="1008113" cy="392364"/>
          </a:xfrm>
          <a:prstGeom prst="rect">
            <a:avLst/>
          </a:prstGeom>
          <a:noFill/>
          <a:ln w="317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BE1E8194-1BBB-17F3-0204-E7BEBF3EDF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DC1217DD-F5DB-04B2-D4D7-66FBB9C63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492CA53-C2F9-184B-4C38-78FE89D6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72474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8ECA0-BF70-350C-0D0A-0EE279A5B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62851-5C57-FAF6-2A53-2C2B5713D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591333"/>
            <a:ext cx="4443983" cy="881243"/>
          </a:xfrm>
        </p:spPr>
        <p:txBody>
          <a:bodyPr>
            <a:normAutofit/>
          </a:bodyPr>
          <a:lstStyle/>
          <a:p>
            <a:r>
              <a:rPr lang="de-CH" dirty="0"/>
              <a:t>Die Ökobilanz: Dunkle Schokolade, </a:t>
            </a:r>
            <a:r>
              <a:rPr lang="de-CH" dirty="0" err="1"/>
              <a:t>bio</a:t>
            </a:r>
            <a:r>
              <a:rPr lang="de-CH" dirty="0"/>
              <a:t> und fair</a:t>
            </a:r>
            <a:endParaRPr lang="en-P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962E19B-5D15-9920-C548-8C4CD8D91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837769"/>
            <a:ext cx="4443983" cy="244143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Faire </a:t>
            </a:r>
            <a:r>
              <a:rPr lang="en-US" dirty="0" err="1"/>
              <a:t>Schokolade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Anbau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guten</a:t>
            </a:r>
            <a:r>
              <a:rPr lang="en-US" dirty="0"/>
              <a:t> </a:t>
            </a:r>
            <a:r>
              <a:rPr lang="en-US" dirty="0" err="1"/>
              <a:t>Arbeitsbedingungen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Biologischer</a:t>
            </a:r>
            <a:r>
              <a:rPr lang="en-US" dirty="0"/>
              <a:t> </a:t>
            </a:r>
            <a:r>
              <a:rPr lang="en-US" dirty="0" err="1"/>
              <a:t>Anbau</a:t>
            </a:r>
            <a:r>
              <a:rPr lang="en-US" dirty="0"/>
              <a:t> in </a:t>
            </a:r>
            <a:r>
              <a:rPr lang="en-US" dirty="0" err="1"/>
              <a:t>sogenannten</a:t>
            </a:r>
            <a:r>
              <a:rPr lang="en-US" dirty="0"/>
              <a:t> </a:t>
            </a:r>
            <a:r>
              <a:rPr lang="en-US" dirty="0" err="1"/>
              <a:t>Agroforst-Systemen</a:t>
            </a:r>
            <a:r>
              <a:rPr lang="en-US" dirty="0"/>
              <a:t>, die den </a:t>
            </a:r>
            <a:r>
              <a:rPr lang="en-US" dirty="0" err="1"/>
              <a:t>Tropenwald</a:t>
            </a:r>
            <a:r>
              <a:rPr lang="en-US" dirty="0"/>
              <a:t> </a:t>
            </a:r>
            <a:r>
              <a:rPr lang="en-US" dirty="0" err="1"/>
              <a:t>erhalten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9" name="Picture 8" descr="A diagram of a web&#10;&#10;Description automatically generated with medium confidence">
            <a:extLst>
              <a:ext uri="{FF2B5EF4-FFF2-40B4-BE49-F238E27FC236}">
                <a16:creationId xmlns:a16="http://schemas.microsoft.com/office/drawing/2014/main" id="{0D79B546-437D-8552-FBFA-9CB2726BDD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8104" y="1165827"/>
            <a:ext cx="3493009" cy="51434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A9DE5E-7A0E-BEE4-0C2E-3A47EA42DA80}"/>
              </a:ext>
            </a:extLst>
          </p:cNvPr>
          <p:cNvSpPr txBox="1"/>
          <p:nvPr/>
        </p:nvSpPr>
        <p:spPr>
          <a:xfrm>
            <a:off x="5508104" y="6294512"/>
            <a:ext cx="4579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 dirty="0"/>
              <a:t>https://</a:t>
            </a:r>
            <a:r>
              <a:rPr lang="en-US" sz="1000" dirty="0" err="1"/>
              <a:t>www.biovision.ch</a:t>
            </a:r>
            <a:r>
              <a:rPr lang="en-US" sz="1000" dirty="0"/>
              <a:t>/story/</a:t>
            </a:r>
            <a:r>
              <a:rPr lang="en-US" sz="1000" dirty="0" err="1"/>
              <a:t>schoggi-osterhasen</a:t>
            </a:r>
            <a:r>
              <a:rPr lang="en-US" sz="1000" dirty="0"/>
              <a:t>/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F9CFB-EB5F-CBAB-1359-12982BEA4F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A792B-C480-38AB-8AF6-5E2C1F53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50CA6-A5E1-FADA-52E3-0AEBFABFA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74601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939C9-E046-AF15-8071-D70B5E20C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975978B-B90E-67B6-10F8-58ED60C99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18878"/>
            <a:ext cx="3008313" cy="1162050"/>
          </a:xfrm>
        </p:spPr>
        <p:txBody>
          <a:bodyPr/>
          <a:lstStyle/>
          <a:p>
            <a:r>
              <a:rPr lang="en-US" dirty="0"/>
              <a:t>Was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dirty="0" err="1"/>
              <a:t>Agrar-Forst-Systeme</a:t>
            </a:r>
            <a:r>
              <a:rPr lang="en-US" dirty="0"/>
              <a:t> in den </a:t>
            </a:r>
            <a:r>
              <a:rPr lang="en-US" dirty="0" err="1"/>
              <a:t>Tropen</a:t>
            </a:r>
            <a:r>
              <a:rPr lang="en-US" dirty="0"/>
              <a:t>? </a:t>
            </a:r>
            <a:r>
              <a:rPr lang="en-US" dirty="0" err="1"/>
              <a:t>Beispiel</a:t>
            </a:r>
            <a:r>
              <a:rPr lang="en-US" dirty="0"/>
              <a:t> Ecuador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377825C-6694-B9DA-C9A4-011B47208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32040" y="1484784"/>
            <a:ext cx="3393802" cy="4525070"/>
          </a:xfrm>
          <a:noFill/>
        </p:spPr>
      </p:pic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B887F5A9-E17B-D716-B8F5-F755E23E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53C84507-1AEF-8E9B-48A7-01D535BF0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C36E2A01-5EB9-D6DF-2D38-CE17A7BEF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15</a:t>
            </a:fld>
            <a:endParaRPr lang="de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EAB8F-A587-0A24-C19E-458D5F7216CA}"/>
              </a:ext>
            </a:extLst>
          </p:cNvPr>
          <p:cNvSpPr txBox="1"/>
          <p:nvPr/>
        </p:nvSpPr>
        <p:spPr>
          <a:xfrm>
            <a:off x="4961408" y="6093296"/>
            <a:ext cx="45791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000" i="1" dirty="0"/>
              <a:t>https://</a:t>
            </a:r>
            <a:r>
              <a:rPr lang="de-CH" sz="1000" i="1" dirty="0" err="1"/>
              <a:t>www.regenwald-schuetzen.org</a:t>
            </a:r>
            <a:r>
              <a:rPr lang="de-CH" sz="1000" i="1" dirty="0"/>
              <a:t>/regenwald-wissen/</a:t>
            </a:r>
            <a:r>
              <a:rPr lang="de-CH" sz="1000" i="1" dirty="0" err="1"/>
              <a:t>regenwaldschutz</a:t>
            </a:r>
            <a:r>
              <a:rPr lang="de-CH" sz="1000" i="1" dirty="0"/>
              <a:t>/agroforst-systeme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C1F76C1E-DECF-374A-DD9B-56793D53A759}"/>
              </a:ext>
            </a:extLst>
          </p:cNvPr>
          <p:cNvSpPr txBox="1">
            <a:spLocks/>
          </p:cNvSpPr>
          <p:nvPr/>
        </p:nvSpPr>
        <p:spPr bwMode="auto">
          <a:xfrm>
            <a:off x="323528" y="2139689"/>
            <a:ext cx="4443983" cy="2441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6075" indent="-344488"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714375" indent="-366713"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buChar char="–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069975" indent="-354013"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1438275" indent="-366713"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1895475" indent="-366713"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352675" indent="-366713"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2809875" indent="-366713"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267075" indent="-366713" algn="l" rtl="0" eaLnBrk="1" fontAlgn="base" hangingPunct="1">
              <a:spcBef>
                <a:spcPct val="4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1700" kern="0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kern="0" dirty="0" err="1"/>
              <a:t>Urwaldriesen</a:t>
            </a:r>
            <a:r>
              <a:rPr lang="en-US" sz="1700" kern="0" dirty="0"/>
              <a:t> und </a:t>
            </a:r>
            <a:r>
              <a:rPr lang="en-US" sz="1700" kern="0" dirty="0" err="1"/>
              <a:t>grosse</a:t>
            </a:r>
            <a:r>
              <a:rPr lang="en-US" sz="1700" kern="0" dirty="0"/>
              <a:t> </a:t>
            </a:r>
            <a:r>
              <a:rPr lang="en-US" sz="1700" kern="0" dirty="0" err="1"/>
              <a:t>Bäume</a:t>
            </a:r>
            <a:r>
              <a:rPr lang="en-US" sz="1700" kern="0" dirty="0"/>
              <a:t> </a:t>
            </a:r>
            <a:r>
              <a:rPr lang="en-US" sz="1700" kern="0" dirty="0" err="1"/>
              <a:t>bleiben</a:t>
            </a:r>
            <a:r>
              <a:rPr lang="en-US" sz="1700" kern="0" dirty="0"/>
              <a:t> </a:t>
            </a:r>
            <a:r>
              <a:rPr lang="en-US" sz="1700" kern="0" dirty="0" err="1"/>
              <a:t>als</a:t>
            </a:r>
            <a:r>
              <a:rPr lang="en-US" sz="1700" kern="0" dirty="0"/>
              <a:t> </a:t>
            </a:r>
            <a:r>
              <a:rPr lang="en-US" sz="1700" kern="0" dirty="0" err="1"/>
              <a:t>Schattenspender</a:t>
            </a:r>
            <a:r>
              <a:rPr lang="en-US" sz="1700" kern="0" dirty="0"/>
              <a:t> </a:t>
            </a:r>
            <a:r>
              <a:rPr lang="en-US" sz="1700" kern="0" dirty="0" err="1"/>
              <a:t>erhalten</a:t>
            </a:r>
            <a:r>
              <a:rPr lang="en-US" sz="1700" kern="0" dirty="0"/>
              <a:t> und </a:t>
            </a:r>
            <a:r>
              <a:rPr lang="en-US" sz="1700" kern="0" dirty="0" err="1"/>
              <a:t>beschatten</a:t>
            </a:r>
            <a:r>
              <a:rPr lang="en-US" sz="1700" kern="0" dirty="0"/>
              <a:t> diverse </a:t>
            </a:r>
            <a:r>
              <a:rPr lang="en-US" sz="1700" kern="0" dirty="0" err="1"/>
              <a:t>Fruchtbäume</a:t>
            </a:r>
            <a:r>
              <a:rPr lang="en-US" sz="1700" kern="0" dirty="0"/>
              <a:t>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kern="0" dirty="0" err="1"/>
              <a:t>Vorteil</a:t>
            </a:r>
            <a:r>
              <a:rPr lang="en-US" sz="1700" kern="0" dirty="0"/>
              <a:t>: Die </a:t>
            </a:r>
            <a:r>
              <a:rPr lang="en-US" sz="1700" kern="0" dirty="0" err="1"/>
              <a:t>Schirmbäume</a:t>
            </a:r>
            <a:r>
              <a:rPr lang="en-US" sz="1700" kern="0" dirty="0"/>
              <a:t> </a:t>
            </a:r>
            <a:r>
              <a:rPr lang="en-US" sz="1700" kern="0" dirty="0" err="1"/>
              <a:t>schützen</a:t>
            </a:r>
            <a:r>
              <a:rPr lang="en-US" sz="1700" kern="0" dirty="0"/>
              <a:t> </a:t>
            </a:r>
            <a:r>
              <a:rPr lang="en-US" sz="1700" kern="0" dirty="0" err="1"/>
              <a:t>vor</a:t>
            </a:r>
            <a:r>
              <a:rPr lang="en-US" sz="1700" kern="0" dirty="0"/>
              <a:t> </a:t>
            </a:r>
            <a:r>
              <a:rPr lang="en-US" sz="1700" kern="0" dirty="0" err="1"/>
              <a:t>Hitze</a:t>
            </a:r>
            <a:r>
              <a:rPr lang="en-US" sz="1700" kern="0" dirty="0"/>
              <a:t> und </a:t>
            </a:r>
            <a:r>
              <a:rPr lang="en-US" sz="1700" kern="0" dirty="0" err="1"/>
              <a:t>vor</a:t>
            </a:r>
            <a:r>
              <a:rPr lang="en-US" sz="1700" kern="0" dirty="0"/>
              <a:t> </a:t>
            </a:r>
            <a:r>
              <a:rPr lang="en-US" sz="1700" kern="0" dirty="0" err="1"/>
              <a:t>allem</a:t>
            </a:r>
            <a:r>
              <a:rPr lang="en-US" sz="1700" kern="0" dirty="0"/>
              <a:t> </a:t>
            </a:r>
            <a:r>
              <a:rPr lang="en-US" sz="1700" kern="0" dirty="0" err="1"/>
              <a:t>vor</a:t>
            </a:r>
            <a:r>
              <a:rPr lang="en-US" sz="1700" kern="0" dirty="0"/>
              <a:t> den starken </a:t>
            </a:r>
            <a:r>
              <a:rPr lang="en-US" sz="1700" kern="0" dirty="0" err="1"/>
              <a:t>Regenfällen</a:t>
            </a:r>
            <a:r>
              <a:rPr lang="en-US" sz="1700" kern="0" dirty="0"/>
              <a:t>, die </a:t>
            </a:r>
            <a:r>
              <a:rPr lang="en-US" sz="1700" kern="0" dirty="0" err="1"/>
              <a:t>sonst</a:t>
            </a:r>
            <a:r>
              <a:rPr lang="en-US" sz="1700" kern="0" dirty="0"/>
              <a:t> den Boden </a:t>
            </a:r>
            <a:r>
              <a:rPr lang="en-US" sz="1700" kern="0" dirty="0" err="1"/>
              <a:t>wegschwemmen</a:t>
            </a:r>
            <a:r>
              <a:rPr lang="en-US" sz="1700" kern="0" dirty="0"/>
              <a:t> </a:t>
            </a:r>
            <a:r>
              <a:rPr lang="en-US" sz="1700" kern="0" dirty="0" err="1"/>
              <a:t>würden</a:t>
            </a:r>
            <a:r>
              <a:rPr lang="en-US" sz="1700" kern="0" dirty="0"/>
              <a:t>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kern="0" dirty="0"/>
              <a:t>Eine </a:t>
            </a:r>
            <a:r>
              <a:rPr lang="en-US" sz="1700" kern="0" dirty="0" err="1"/>
              <a:t>Mischung</a:t>
            </a:r>
            <a:r>
              <a:rPr lang="en-US" sz="1700" kern="0" dirty="0"/>
              <a:t> </a:t>
            </a:r>
            <a:r>
              <a:rPr lang="en-US" sz="1700" kern="0" dirty="0" err="1"/>
              <a:t>verschiedener</a:t>
            </a:r>
            <a:r>
              <a:rPr lang="en-US" sz="1700" kern="0" dirty="0"/>
              <a:t> </a:t>
            </a:r>
            <a:r>
              <a:rPr lang="en-US" sz="1700" kern="0" dirty="0" err="1"/>
              <a:t>Fruchtbäume</a:t>
            </a:r>
            <a:r>
              <a:rPr lang="en-US" sz="1700" kern="0" dirty="0"/>
              <a:t> </a:t>
            </a:r>
            <a:r>
              <a:rPr lang="en-US" sz="1700" kern="0" dirty="0" err="1"/>
              <a:t>wie</a:t>
            </a:r>
            <a:r>
              <a:rPr lang="en-US" sz="1700" kern="0" dirty="0"/>
              <a:t> Mangos, </a:t>
            </a:r>
            <a:r>
              <a:rPr lang="en-US" sz="1700" kern="0" dirty="0" err="1"/>
              <a:t>Bananen</a:t>
            </a:r>
            <a:r>
              <a:rPr lang="en-US" sz="1700" kern="0" dirty="0"/>
              <a:t> und Avocados </a:t>
            </a:r>
            <a:r>
              <a:rPr lang="en-US" sz="1700" kern="0" dirty="0" err="1"/>
              <a:t>liefern</a:t>
            </a:r>
            <a:r>
              <a:rPr lang="en-US" sz="1700" kern="0" dirty="0"/>
              <a:t> </a:t>
            </a:r>
            <a:r>
              <a:rPr lang="en-US" sz="1700" kern="0" dirty="0" err="1"/>
              <a:t>Nahrung</a:t>
            </a:r>
            <a:r>
              <a:rPr lang="en-US" sz="1700" kern="0" dirty="0"/>
              <a:t> für die </a:t>
            </a:r>
            <a:r>
              <a:rPr lang="en-US" sz="1700" kern="0" dirty="0" err="1"/>
              <a:t>Bauern</a:t>
            </a:r>
            <a:r>
              <a:rPr lang="en-US" sz="1700" kern="0" dirty="0"/>
              <a:t> und </a:t>
            </a:r>
            <a:r>
              <a:rPr lang="en-US" sz="1700" kern="0" dirty="0" err="1"/>
              <a:t>beschatten</a:t>
            </a:r>
            <a:r>
              <a:rPr lang="en-US" sz="1700" kern="0" dirty="0"/>
              <a:t> den </a:t>
            </a:r>
            <a:r>
              <a:rPr lang="en-US" sz="1700" kern="0" dirty="0" err="1"/>
              <a:t>Kakaobaum</a:t>
            </a:r>
            <a:r>
              <a:rPr lang="en-US" sz="1700" kern="0" dirty="0"/>
              <a:t>, der in der </a:t>
            </a:r>
            <a:r>
              <a:rPr lang="en-US" sz="1700" kern="0" dirty="0" err="1"/>
              <a:t>Strauchsschicht</a:t>
            </a:r>
            <a:r>
              <a:rPr lang="en-US" sz="1700" kern="0" dirty="0"/>
              <a:t> </a:t>
            </a:r>
            <a:r>
              <a:rPr lang="en-US" sz="1700" kern="0" dirty="0" err="1"/>
              <a:t>wächst</a:t>
            </a:r>
            <a:r>
              <a:rPr lang="en-US" sz="1700" kern="0" dirty="0"/>
              <a:t>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kern="0" dirty="0" err="1"/>
              <a:t>Unter</a:t>
            </a:r>
            <a:r>
              <a:rPr lang="en-US" sz="1700" kern="0" dirty="0"/>
              <a:t> der </a:t>
            </a:r>
            <a:r>
              <a:rPr lang="en-US" sz="1700" kern="0" dirty="0" err="1"/>
              <a:t>Strauchschicht</a:t>
            </a:r>
            <a:r>
              <a:rPr lang="en-US" sz="1700" kern="0" dirty="0"/>
              <a:t> </a:t>
            </a:r>
            <a:r>
              <a:rPr lang="en-US" sz="1700" kern="0" dirty="0" err="1"/>
              <a:t>wachsen</a:t>
            </a:r>
            <a:r>
              <a:rPr lang="en-US" sz="1700" kern="0" dirty="0"/>
              <a:t> </a:t>
            </a:r>
            <a:r>
              <a:rPr lang="en-US" sz="1700" kern="0" dirty="0" err="1"/>
              <a:t>dann</a:t>
            </a:r>
            <a:r>
              <a:rPr lang="en-US" sz="1700" kern="0" dirty="0"/>
              <a:t> </a:t>
            </a:r>
            <a:r>
              <a:rPr lang="en-US" sz="1700" kern="0" dirty="0" err="1"/>
              <a:t>z.B.</a:t>
            </a:r>
            <a:r>
              <a:rPr lang="en-US" sz="1700" kern="0" dirty="0"/>
              <a:t> Ananas, Mais und </a:t>
            </a:r>
            <a:r>
              <a:rPr lang="en-US" sz="1700" kern="0" dirty="0" err="1"/>
              <a:t>Hülsenfrüchte</a:t>
            </a:r>
            <a:r>
              <a:rPr lang="en-US" sz="1700" kern="0" dirty="0"/>
              <a:t>.</a:t>
            </a:r>
          </a:p>
          <a:p>
            <a:pPr>
              <a:lnSpc>
                <a:spcPct val="90000"/>
              </a:lnSpc>
            </a:pPr>
            <a:endParaRPr lang="en-US" sz="1700" kern="0" dirty="0"/>
          </a:p>
          <a:p>
            <a:pPr>
              <a:lnSpc>
                <a:spcPct val="90000"/>
              </a:lnSpc>
            </a:pPr>
            <a:endParaRPr lang="en-US" sz="1700" kern="0" dirty="0"/>
          </a:p>
          <a:p>
            <a:pPr>
              <a:lnSpc>
                <a:spcPct val="90000"/>
              </a:lnSpc>
            </a:pPr>
            <a:endParaRPr lang="en-US" sz="1700" kern="0" dirty="0"/>
          </a:p>
          <a:p>
            <a:pPr>
              <a:lnSpc>
                <a:spcPct val="90000"/>
              </a:lnSpc>
            </a:pPr>
            <a:endParaRPr lang="en-US" sz="1700" kern="0" dirty="0"/>
          </a:p>
        </p:txBody>
      </p:sp>
    </p:spTree>
    <p:extLst>
      <p:ext uri="{BB962C8B-B14F-4D97-AF65-F5344CB8AC3E}">
        <p14:creationId xmlns:p14="http://schemas.microsoft.com/office/powerpoint/2010/main" val="2437469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9D45F-1CBE-F8E5-7D80-5EE598404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2A6AB-BB41-7260-B98A-64E3EE29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Beispiel Agrarforstsystem: Ecuador</a:t>
            </a:r>
            <a:endParaRPr lang="en-P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A72DCF-A40F-1ED0-9056-863214706BFB}"/>
              </a:ext>
            </a:extLst>
          </p:cNvPr>
          <p:cNvSpPr txBox="1"/>
          <p:nvPr/>
        </p:nvSpPr>
        <p:spPr>
          <a:xfrm>
            <a:off x="994883" y="5893762"/>
            <a:ext cx="68407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000" i="1" dirty="0">
                <a:hlinkClick r:id="rId2"/>
              </a:rPr>
              <a:t>https://youtu.be/jLE4myVLiWU</a:t>
            </a:r>
            <a:r>
              <a:rPr lang="de-CH" sz="1000" i="1" dirty="0"/>
              <a:t>;  https://</a:t>
            </a:r>
            <a:r>
              <a:rPr lang="de-CH" sz="1000" i="1" dirty="0" err="1"/>
              <a:t>www.wwf.de</a:t>
            </a:r>
            <a:r>
              <a:rPr lang="de-CH" sz="1000" i="1" dirty="0"/>
              <a:t>/themen-projekte/</a:t>
            </a:r>
            <a:r>
              <a:rPr lang="de-CH" sz="1000" i="1" dirty="0" err="1"/>
              <a:t>projektregionen</a:t>
            </a:r>
            <a:r>
              <a:rPr lang="de-CH" sz="1000" i="1" dirty="0"/>
              <a:t>/</a:t>
            </a:r>
            <a:r>
              <a:rPr lang="de-CH" sz="1000" i="1" dirty="0" err="1"/>
              <a:t>amazonien</a:t>
            </a:r>
            <a:r>
              <a:rPr lang="de-CH" sz="1000" i="1" dirty="0"/>
              <a:t>/edelkakao-aus-</a:t>
            </a:r>
            <a:r>
              <a:rPr lang="de-CH" sz="1000" i="1" dirty="0" err="1"/>
              <a:t>agroforstsystemen</a:t>
            </a:r>
            <a:r>
              <a:rPr lang="de-CH" sz="1000" i="1" dirty="0"/>
              <a:t>/chakra-system-dasx-herz-der-kakao-produktion#c57864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F0375BAF-0F6E-071A-4F09-01AE334E92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C3F7DEBB-2D51-0E3D-004C-E0E46D88F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64E45486-F555-758B-BD63-B4882B5C6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16</a:t>
            </a:fld>
            <a:endParaRPr lang="de-CH"/>
          </a:p>
        </p:txBody>
      </p:sp>
      <p:pic>
        <p:nvPicPr>
          <p:cNvPr id="16" name="Content Placeholder 15">
            <a:hlinkClick r:id="rId2"/>
            <a:extLst>
              <a:ext uri="{FF2B5EF4-FFF2-40B4-BE49-F238E27FC236}">
                <a16:creationId xmlns:a16="http://schemas.microsoft.com/office/drawing/2014/main" id="{F89BD6D7-032A-DE84-446D-63361CF53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5639" y="1988840"/>
            <a:ext cx="7012722" cy="3887787"/>
          </a:xfrm>
        </p:spPr>
      </p:pic>
    </p:spTree>
    <p:extLst>
      <p:ext uri="{BB962C8B-B14F-4D97-AF65-F5344CB8AC3E}">
        <p14:creationId xmlns:p14="http://schemas.microsoft.com/office/powerpoint/2010/main" val="4181813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03AF7-D51F-AE4C-6231-07DDAC1AB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87566-58B2-B8AF-6401-E205FC55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Beispiel Agrarforstsystem: Ghana (Film in Englisch)</a:t>
            </a:r>
            <a:endParaRPr lang="en-PA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7E734F68-C645-2F69-9ED3-0B60F3DC7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D1E11766-C650-322E-93BF-853E0D4C1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3533D76-2947-906D-ABC2-0DA95745B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17</a:t>
            </a:fld>
            <a:endParaRPr lang="de-CH"/>
          </a:p>
        </p:txBody>
      </p:sp>
      <p:pic>
        <p:nvPicPr>
          <p:cNvPr id="7" name="Content Placeholder 6">
            <a:hlinkClick r:id="rId2"/>
            <a:extLst>
              <a:ext uri="{FF2B5EF4-FFF2-40B4-BE49-F238E27FC236}">
                <a16:creationId xmlns:a16="http://schemas.microsoft.com/office/drawing/2014/main" id="{5D4AC0A4-A501-E777-9E5D-E42B8F4183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3298" y="2205038"/>
            <a:ext cx="7137405" cy="3887787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BD3DAD-02BD-2C89-18C4-FC0600B83FDD}"/>
              </a:ext>
            </a:extLst>
          </p:cNvPr>
          <p:cNvSpPr txBox="1"/>
          <p:nvPr/>
        </p:nvSpPr>
        <p:spPr>
          <a:xfrm>
            <a:off x="1003298" y="6108670"/>
            <a:ext cx="68407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000" i="1" dirty="0">
                <a:hlinkClick r:id="rId4"/>
              </a:rPr>
              <a:t>http://www.youtube.com/watch?v=gIi-1WSPvXg</a:t>
            </a:r>
            <a:r>
              <a:rPr lang="de-CH" sz="1000" i="1" dirty="0"/>
              <a:t> / https://</a:t>
            </a:r>
            <a:r>
              <a:rPr lang="de-CH" sz="1000" i="1" dirty="0" err="1"/>
              <a:t>www.fibl.org</a:t>
            </a:r>
            <a:r>
              <a:rPr lang="de-CH" sz="1000" i="1" dirty="0"/>
              <a:t>/de/</a:t>
            </a:r>
            <a:r>
              <a:rPr lang="de-CH" sz="1000" i="1" dirty="0" err="1"/>
              <a:t>infothek</a:t>
            </a:r>
            <a:r>
              <a:rPr lang="de-CH" sz="1000" i="1" dirty="0"/>
              <a:t>/</a:t>
            </a:r>
            <a:r>
              <a:rPr lang="de-CH" sz="1000" i="1" dirty="0" err="1"/>
              <a:t>meldung</a:t>
            </a:r>
            <a:r>
              <a:rPr lang="de-CH" sz="1000" i="1" dirty="0"/>
              <a:t>/</a:t>
            </a:r>
            <a:r>
              <a:rPr lang="de-CH" sz="1000" i="1" dirty="0" err="1"/>
              <a:t>agroforstwirtschaft</a:t>
            </a:r>
            <a:r>
              <a:rPr lang="de-CH" sz="1000" i="1" dirty="0"/>
              <a:t>-kann-die-zukunft-der-schokolade-sichern</a:t>
            </a:r>
          </a:p>
        </p:txBody>
      </p:sp>
    </p:spTree>
    <p:extLst>
      <p:ext uri="{BB962C8B-B14F-4D97-AF65-F5344CB8AC3E}">
        <p14:creationId xmlns:p14="http://schemas.microsoft.com/office/powerpoint/2010/main" val="1581584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03283-B74A-F88F-DF88-20112BAFD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E4C04-3B11-F800-279E-BDCB35229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Label für faire und biologische Schokolade</a:t>
            </a:r>
            <a:endParaRPr lang="en-PA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3198688C-D777-8B29-31D9-B72247DC7B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07A45C03-5B8D-A76C-91FF-FB3653CFD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0E59AB5-82BB-3E8A-B2E2-2F95A4F7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18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94C17-DB13-A601-BB68-FBFEE2538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Wiederholung:</a:t>
            </a:r>
          </a:p>
          <a:p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Welche Label zeigen fair produzierten Kakao an?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Welche Label zeigen ökologisch produzierten Kakao an?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16511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FEE74-E24B-D177-0C54-EE60AA25F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F4565-EE9A-E530-55F6-7124C4291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Diskussion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CC55E-894C-EF3D-3401-0AE0BFFDD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Woher bezieht ihr Betrieb die Schokolade?</a:t>
            </a:r>
          </a:p>
          <a:p>
            <a:r>
              <a:rPr lang="de-CH" dirty="0"/>
              <a:t>Wie wurde diese Schokolade produziert?</a:t>
            </a:r>
          </a:p>
        </p:txBody>
      </p:sp>
    </p:spTree>
    <p:extLst>
      <p:ext uri="{BB962C8B-B14F-4D97-AF65-F5344CB8AC3E}">
        <p14:creationId xmlns:p14="http://schemas.microsoft.com/office/powerpoint/2010/main" val="3208031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40A5-C20B-C3FA-0408-43654196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D7D29-41D7-8C0E-F1D8-DB4043A55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1268413"/>
            <a:ext cx="7848351" cy="503237"/>
          </a:xfrm>
        </p:spPr>
        <p:txBody>
          <a:bodyPr/>
          <a:lstStyle/>
          <a:p>
            <a:r>
              <a:rPr lang="de-CH" dirty="0"/>
              <a:t>Die Ökobilanz Champignons, </a:t>
            </a:r>
            <a:r>
              <a:rPr lang="de-CH" dirty="0" err="1"/>
              <a:t>Shitake</a:t>
            </a:r>
            <a:r>
              <a:rPr lang="de-CH" dirty="0"/>
              <a:t>, Austernpilze</a:t>
            </a:r>
            <a:endParaRPr lang="en-PA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38FDD2F-E246-B4A4-77C2-D357E4BA0D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1D898540-DD84-3448-AA40-1DD21CF42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455BF78-8726-88FE-0BAA-0E8BB90F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20</a:t>
            </a:fld>
            <a:endParaRPr lang="de-CH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6DFAC4-D4F7-79BA-ED56-81BE2D79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3" t="2448" r="81014" b="75264"/>
          <a:stretch/>
        </p:blipFill>
        <p:spPr>
          <a:xfrm>
            <a:off x="2560235" y="2008681"/>
            <a:ext cx="402352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12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155A4-FE07-911C-7F7C-3A48377FA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BEF5B-0A9E-9B9A-0AFA-CE4DE7EC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591333"/>
            <a:ext cx="4443983" cy="881243"/>
          </a:xfrm>
        </p:spPr>
        <p:txBody>
          <a:bodyPr>
            <a:normAutofit/>
          </a:bodyPr>
          <a:lstStyle/>
          <a:p>
            <a:r>
              <a:rPr lang="de-CH" dirty="0"/>
              <a:t>Die Ökobilanz</a:t>
            </a:r>
            <a:br>
              <a:rPr lang="de-CH" dirty="0"/>
            </a:br>
            <a:r>
              <a:rPr lang="de-CH" dirty="0"/>
              <a:t>Champignons</a:t>
            </a:r>
            <a:endParaRPr lang="en-P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3D068A8-1A38-3F2B-878F-9EBF3C10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106" y="2348880"/>
            <a:ext cx="2733941" cy="242889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 err="1"/>
              <a:t>Champignonzucht</a:t>
            </a:r>
            <a:r>
              <a:rPr lang="en-GB" dirty="0"/>
              <a:t> </a:t>
            </a:r>
            <a:r>
              <a:rPr lang="en-GB" dirty="0" err="1"/>
              <a:t>ist</a:t>
            </a:r>
            <a:r>
              <a:rPr lang="en-GB" dirty="0"/>
              <a:t> auf Torf </a:t>
            </a:r>
            <a:r>
              <a:rPr lang="en-GB" dirty="0" err="1"/>
              <a:t>angewiesen</a:t>
            </a:r>
            <a:r>
              <a:rPr lang="en-GB" dirty="0"/>
              <a:t>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Schweiz </a:t>
            </a:r>
            <a:r>
              <a:rPr lang="en-GB" dirty="0" err="1"/>
              <a:t>importiert</a:t>
            </a:r>
            <a:r>
              <a:rPr lang="en-GB" dirty="0"/>
              <a:t> </a:t>
            </a:r>
            <a:r>
              <a:rPr lang="en-GB" dirty="0" err="1"/>
              <a:t>jährlich</a:t>
            </a:r>
            <a:r>
              <a:rPr lang="en-GB" dirty="0"/>
              <a:t> </a:t>
            </a:r>
            <a:r>
              <a:rPr lang="en-GB" dirty="0" err="1"/>
              <a:t>über</a:t>
            </a:r>
            <a:r>
              <a:rPr lang="en-GB" dirty="0"/>
              <a:t> 500'000 m</a:t>
            </a:r>
            <a:r>
              <a:rPr lang="en-GB" baseline="30000" dirty="0"/>
              <a:t>3</a:t>
            </a:r>
            <a:r>
              <a:rPr lang="en-GB" dirty="0"/>
              <a:t> Torf </a:t>
            </a:r>
            <a:r>
              <a:rPr lang="en-GB" dirty="0" err="1"/>
              <a:t>aus</a:t>
            </a:r>
            <a:r>
              <a:rPr lang="en-GB" dirty="0"/>
              <a:t> </a:t>
            </a:r>
            <a:r>
              <a:rPr lang="en-GB" dirty="0" err="1"/>
              <a:t>dem</a:t>
            </a:r>
            <a:r>
              <a:rPr lang="en-GB" dirty="0"/>
              <a:t> </a:t>
            </a:r>
            <a:r>
              <a:rPr lang="en-GB" dirty="0" err="1"/>
              <a:t>Baltikum</a:t>
            </a:r>
            <a:r>
              <a:rPr lang="en-GB" dirty="0"/>
              <a:t> und </a:t>
            </a:r>
            <a:r>
              <a:rPr lang="en-GB" dirty="0" err="1"/>
              <a:t>Russland</a:t>
            </a:r>
            <a:r>
              <a:rPr lang="en-GB" dirty="0"/>
              <a:t>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Auch Bio-Champignons </a:t>
            </a:r>
            <a:r>
              <a:rPr lang="en-GB" dirty="0" err="1"/>
              <a:t>gedeihen</a:t>
            </a:r>
            <a:r>
              <a:rPr lang="en-GB" dirty="0"/>
              <a:t> </a:t>
            </a:r>
            <a:r>
              <a:rPr lang="en-GB" dirty="0" err="1"/>
              <a:t>nur</a:t>
            </a:r>
            <a:r>
              <a:rPr lang="en-GB" dirty="0"/>
              <a:t> auf </a:t>
            </a:r>
            <a:r>
              <a:rPr lang="en-GB" dirty="0" err="1"/>
              <a:t>Schwarztorf</a:t>
            </a:r>
            <a:r>
              <a:rPr lang="en-GB" dirty="0"/>
              <a:t>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 err="1"/>
              <a:t>Austernpilze</a:t>
            </a:r>
            <a:r>
              <a:rPr lang="en-GB" dirty="0"/>
              <a:t> und </a:t>
            </a:r>
            <a:r>
              <a:rPr lang="en-GB" dirty="0" err="1"/>
              <a:t>Schiitake</a:t>
            </a:r>
            <a:r>
              <a:rPr lang="en-GB" dirty="0"/>
              <a:t> </a:t>
            </a:r>
            <a:r>
              <a:rPr lang="en-GB" dirty="0" err="1"/>
              <a:t>aus</a:t>
            </a:r>
            <a:r>
              <a:rPr lang="en-GB" dirty="0"/>
              <a:t> </a:t>
            </a:r>
            <a:r>
              <a:rPr lang="en-GB" dirty="0" err="1"/>
              <a:t>Zucht</a:t>
            </a:r>
            <a:r>
              <a:rPr lang="en-GB" dirty="0"/>
              <a:t> </a:t>
            </a:r>
            <a:r>
              <a:rPr lang="en-GB" dirty="0" err="1"/>
              <a:t>wachsen</a:t>
            </a:r>
            <a:r>
              <a:rPr lang="en-GB" dirty="0"/>
              <a:t> </a:t>
            </a:r>
            <a:r>
              <a:rPr lang="en-GB" dirty="0" err="1"/>
              <a:t>auch</a:t>
            </a:r>
            <a:r>
              <a:rPr lang="en-GB" dirty="0"/>
              <a:t> </a:t>
            </a:r>
            <a:r>
              <a:rPr lang="en-GB" dirty="0" err="1"/>
              <a:t>ohne</a:t>
            </a:r>
            <a:r>
              <a:rPr lang="en-GB" dirty="0"/>
              <a:t> Torf.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9F9EC-E55E-CD0E-F34B-EC56BF01D199}"/>
              </a:ext>
            </a:extLst>
          </p:cNvPr>
          <p:cNvSpPr txBox="1"/>
          <p:nvPr/>
        </p:nvSpPr>
        <p:spPr>
          <a:xfrm>
            <a:off x="3377716" y="5769770"/>
            <a:ext cx="45791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800" i="1" dirty="0"/>
              <a:t>https://</a:t>
            </a:r>
            <a:r>
              <a:rPr lang="de-CH" sz="800" i="1" dirty="0" err="1"/>
              <a:t>www.clever-konsumieren.ch</a:t>
            </a:r>
            <a:r>
              <a:rPr lang="de-CH" sz="800" i="1" dirty="0"/>
              <a:t>/</a:t>
            </a:r>
            <a:r>
              <a:rPr lang="de-CH" sz="800" i="1" dirty="0" err="1"/>
              <a:t>shop</a:t>
            </a:r>
            <a:r>
              <a:rPr lang="de-CH" sz="800" i="1" dirty="0"/>
              <a:t>/</a:t>
            </a:r>
            <a:r>
              <a:rPr lang="de-CH" sz="800" i="1" dirty="0" err="1"/>
              <a:t>produkt</a:t>
            </a:r>
            <a:r>
              <a:rPr lang="de-CH" sz="800" i="1" dirty="0"/>
              <a:t>/?</a:t>
            </a:r>
            <a:r>
              <a:rPr lang="de-CH" sz="800" i="1" dirty="0" err="1"/>
              <a:t>product</a:t>
            </a:r>
            <a:r>
              <a:rPr lang="de-CH" sz="800" i="1" dirty="0"/>
              <a:t>=336</a:t>
            </a:r>
          </a:p>
        </p:txBody>
      </p:sp>
      <p:pic>
        <p:nvPicPr>
          <p:cNvPr id="3" name="Picture 2" descr="A screenshot of a cellphone&#10;&#10;Description automatically generated">
            <a:extLst>
              <a:ext uri="{FF2B5EF4-FFF2-40B4-BE49-F238E27FC236}">
                <a16:creationId xmlns:a16="http://schemas.microsoft.com/office/drawing/2014/main" id="{534B3074-0670-4080-8B7E-3690EDBE7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713897"/>
            <a:ext cx="3759850" cy="3947351"/>
          </a:xfrm>
          <a:prstGeom prst="rect">
            <a:avLst/>
          </a:prstGeom>
        </p:spPr>
      </p:pic>
      <p:pic>
        <p:nvPicPr>
          <p:cNvPr id="5" name="Picture 4" descr="A screenshot of a white background&#10;&#10;Description automatically generated">
            <a:extLst>
              <a:ext uri="{FF2B5EF4-FFF2-40B4-BE49-F238E27FC236}">
                <a16:creationId xmlns:a16="http://schemas.microsoft.com/office/drawing/2014/main" id="{D1ED1320-BA57-B94F-2729-E608AFA1F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148" y="4313071"/>
            <a:ext cx="1633368" cy="1348177"/>
          </a:xfrm>
          <a:prstGeom prst="rect">
            <a:avLst/>
          </a:prstGeom>
        </p:spPr>
      </p:pic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8999964-A994-8018-8215-5B08593828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6A0CC86-1260-EA94-96DD-A0589218C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44C354C-EE24-A73A-6569-8E469C354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21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15781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62936-ECB8-3145-A4FD-5C9CEEE53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E457F-C9C5-D112-5A3E-22E456CDB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Diskussion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A95DA-EEB3-5535-29A9-36D445147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Welche Pilze werden in ihrem Betrieb verwendet?</a:t>
            </a:r>
          </a:p>
          <a:p>
            <a:r>
              <a:rPr lang="de-CH" dirty="0"/>
              <a:t>Woher stammen die Pilze?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4CAF5297-7CD8-0969-3D2C-8AC996053E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04F5DCDC-CDE7-3F15-2653-A195F216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2036694-0ABB-2E64-C9EB-F5F72AC81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22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36940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CE63112-AFD0-D55E-E7DA-4287F6E10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268760"/>
            <a:ext cx="7272808" cy="5139335"/>
          </a:xfrm>
          <a:prstGeom prst="rect">
            <a:avLst/>
          </a:prstGeom>
        </p:spPr>
      </p:pic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FBC91875-1510-F8DA-CC2E-6489E57CDC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3" y="6524625"/>
            <a:ext cx="935037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fld id="{63212A69-DD9A-E940-84DB-12AD2D14D81C}" type="datetime1">
              <a:rPr lang="de-CH"/>
              <a:pPr>
                <a:spcAft>
                  <a:spcPts val="600"/>
                </a:spcAft>
              </a:pPr>
              <a:t>03.04.25</a:t>
            </a:fld>
            <a:endParaRPr lang="de-CH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288CBFE1-0EFB-24CD-AA55-B42EB00BC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175" y="6524625"/>
            <a:ext cx="525621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3DBFEA3-2DFC-A0CF-02CA-50F5BC37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51725" y="6524625"/>
            <a:ext cx="792163" cy="2159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Seite </a:t>
            </a:r>
            <a:fld id="{9883E1F6-FDB2-C944-95E3-96534CFB42EA}" type="slidenum">
              <a:rPr lang="de-CH"/>
              <a:pPr>
                <a:spcAft>
                  <a:spcPts val="600"/>
                </a:spcAft>
              </a:pPr>
              <a:t>23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18679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2E6B7-4F4E-ABD7-D314-BB5B47E45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Referenzen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23866-9743-A5AB-ECBF-DCC3227DD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2" y="1771650"/>
            <a:ext cx="7343775" cy="4393654"/>
          </a:xfrm>
        </p:spPr>
        <p:txBody>
          <a:bodyPr/>
          <a:lstStyle/>
          <a:p>
            <a:r>
              <a:rPr lang="en-US" sz="900" dirty="0"/>
              <a:t>Schweizer Radio und </a:t>
            </a:r>
            <a:r>
              <a:rPr lang="en-US" sz="900" dirty="0" err="1"/>
              <a:t>Fernsehen</a:t>
            </a:r>
            <a:r>
              <a:rPr lang="en-US" sz="900" dirty="0"/>
              <a:t> (SRF). (n.d.). </a:t>
            </a:r>
            <a:r>
              <a:rPr lang="en-US" sz="900" i="1" dirty="0" err="1"/>
              <a:t>Wildfleisch</a:t>
            </a:r>
            <a:r>
              <a:rPr lang="en-US" sz="900" i="1" dirty="0"/>
              <a:t> auf Schweizer </a:t>
            </a:r>
            <a:r>
              <a:rPr lang="en-US" sz="900" i="1" dirty="0" err="1"/>
              <a:t>Tellern</a:t>
            </a:r>
            <a:r>
              <a:rPr lang="en-US" sz="900" i="1" dirty="0"/>
              <a:t> </a:t>
            </a:r>
            <a:r>
              <a:rPr lang="en-US" sz="900" i="1" dirty="0" err="1"/>
              <a:t>kommt</a:t>
            </a:r>
            <a:r>
              <a:rPr lang="en-US" sz="900" i="1" dirty="0"/>
              <a:t> </a:t>
            </a:r>
            <a:r>
              <a:rPr lang="en-US" sz="900" i="1" dirty="0" err="1"/>
              <a:t>meist</a:t>
            </a:r>
            <a:r>
              <a:rPr lang="en-US" sz="900" i="1" dirty="0"/>
              <a:t> </a:t>
            </a:r>
            <a:r>
              <a:rPr lang="en-US" sz="900" i="1" dirty="0" err="1"/>
              <a:t>aus</a:t>
            </a:r>
            <a:r>
              <a:rPr lang="en-US" sz="900" i="1" dirty="0"/>
              <a:t> dem </a:t>
            </a:r>
            <a:r>
              <a:rPr lang="en-US" sz="900" i="1" dirty="0" err="1"/>
              <a:t>Ausland</a:t>
            </a:r>
            <a:r>
              <a:rPr lang="en-US" sz="900" dirty="0"/>
              <a:t> \[Video]. 10 </a:t>
            </a:r>
            <a:r>
              <a:rPr lang="en-US" sz="900" dirty="0" err="1"/>
              <a:t>vor</a:t>
            </a:r>
            <a:r>
              <a:rPr lang="en-US" sz="900" dirty="0"/>
              <a:t> 10. (</a:t>
            </a:r>
            <a:r>
              <a:rPr lang="en-US" sz="900" dirty="0">
                <a:hlinkClick r:id="rId2"/>
              </a:rPr>
              <a:t>https://www.srf.ch/play/tv/10-vor-10/video/wildfleisch-auf-schweizer-tellern-kommt-meist-aus-dem-ausland?urn=urn:srf:video:e03fadc6-9f65-4dec-80eb-2069d45f74e1</a:t>
            </a:r>
            <a:r>
              <a:rPr lang="en-US" sz="900" dirty="0"/>
              <a:t>)</a:t>
            </a:r>
          </a:p>
          <a:p>
            <a:endParaRPr lang="en-US" sz="900" dirty="0"/>
          </a:p>
          <a:p>
            <a:r>
              <a:rPr lang="en-US" sz="900" dirty="0"/>
              <a:t>ESU-services. (2024). </a:t>
            </a:r>
            <a:r>
              <a:rPr lang="en-US" sz="900" i="1" dirty="0" err="1"/>
              <a:t>Osterhase</a:t>
            </a:r>
            <a:r>
              <a:rPr lang="en-US" sz="900" dirty="0"/>
              <a:t>. (</a:t>
            </a:r>
            <a:r>
              <a:rPr lang="en-US" sz="900" dirty="0">
                <a:hlinkClick r:id="rId3"/>
              </a:rPr>
              <a:t>https://esu-services.ch/de/projekte/lcafood/osterhase/</a:t>
            </a:r>
            <a:r>
              <a:rPr lang="en-US" sz="900" dirty="0"/>
              <a:t>)</a:t>
            </a:r>
          </a:p>
          <a:p>
            <a:endParaRPr lang="en-US" sz="900" dirty="0"/>
          </a:p>
          <a:p>
            <a:r>
              <a:rPr lang="en-US" sz="900" dirty="0" err="1"/>
              <a:t>Biovision</a:t>
            </a:r>
            <a:r>
              <a:rPr lang="en-US" sz="900" dirty="0"/>
              <a:t>. (2024). </a:t>
            </a:r>
            <a:r>
              <a:rPr lang="en-US" sz="900" i="1" dirty="0" err="1"/>
              <a:t>Schoggi-Osterhasen</a:t>
            </a:r>
            <a:r>
              <a:rPr lang="en-US" sz="900" dirty="0"/>
              <a:t>. (</a:t>
            </a:r>
            <a:r>
              <a:rPr lang="en-US" sz="900" dirty="0">
                <a:hlinkClick r:id="rId4"/>
              </a:rPr>
              <a:t>https://www.biovision.ch/story/schoggi-osterhasen/</a:t>
            </a:r>
            <a:r>
              <a:rPr lang="en-US" sz="900" dirty="0"/>
              <a:t>)</a:t>
            </a:r>
          </a:p>
          <a:p>
            <a:endParaRPr lang="en-US" sz="900" dirty="0"/>
          </a:p>
          <a:p>
            <a:r>
              <a:rPr lang="en-US" sz="900" dirty="0" err="1"/>
              <a:t>Bühler</a:t>
            </a:r>
            <a:r>
              <a:rPr lang="en-US" sz="900" dirty="0"/>
              <a:t> &amp; </a:t>
            </a:r>
            <a:r>
              <a:rPr lang="en-US" sz="900" dirty="0" err="1"/>
              <a:t>Brügger</a:t>
            </a:r>
            <a:r>
              <a:rPr lang="en-US" sz="900" dirty="0"/>
              <a:t> (2018). </a:t>
            </a:r>
            <a:r>
              <a:rPr lang="en-US" sz="900" dirty="0" err="1"/>
              <a:t>Ökobilanzen</a:t>
            </a:r>
            <a:r>
              <a:rPr lang="en-US" sz="900" dirty="0"/>
              <a:t> von Hirsch- und </a:t>
            </a:r>
            <a:r>
              <a:rPr lang="en-US" sz="900" dirty="0" err="1"/>
              <a:t>Straussenfleisch</a:t>
            </a:r>
            <a:r>
              <a:rPr lang="en-US" sz="900" dirty="0"/>
              <a:t>. ZHAW:  </a:t>
            </a:r>
            <a:r>
              <a:rPr lang="en-US" sz="900" dirty="0">
                <a:hlinkClick r:id="rId5"/>
              </a:rPr>
              <a:t>https://digitalcollection.zhaw.ch/server/api/core/bitstreams/c9030c73-8f9b-4e67-b07d-c0e057727d9c/content</a:t>
            </a:r>
            <a:endParaRPr lang="en-US" sz="900" dirty="0"/>
          </a:p>
          <a:p>
            <a:endParaRPr lang="en-US" sz="900" dirty="0"/>
          </a:p>
          <a:p>
            <a:r>
              <a:rPr lang="en-US" sz="900" dirty="0"/>
              <a:t>Christian Andres. (2017). </a:t>
            </a:r>
            <a:r>
              <a:rPr lang="en-US" sz="900" i="1" dirty="0"/>
              <a:t>Healthier cacao in West Africa– short version</a:t>
            </a:r>
            <a:r>
              <a:rPr lang="en-US" sz="900" dirty="0"/>
              <a:t>\[Video]. YouTube. (</a:t>
            </a:r>
            <a:r>
              <a:rPr lang="en-US" sz="900" dirty="0">
                <a:hlinkClick r:id="rId6"/>
              </a:rPr>
              <a:t>https://youtu.be/jLE4myVLiWU</a:t>
            </a:r>
            <a:r>
              <a:rPr lang="en-US" sz="900" dirty="0"/>
              <a:t>)</a:t>
            </a:r>
          </a:p>
          <a:p>
            <a:endParaRPr lang="en-US" sz="900" dirty="0"/>
          </a:p>
          <a:p>
            <a:r>
              <a:rPr lang="en-US" sz="900" dirty="0"/>
              <a:t>WWF. (2022). </a:t>
            </a:r>
            <a:r>
              <a:rPr lang="en-US" sz="900" i="1" dirty="0"/>
              <a:t>Chakra-System: Das Herz der Kakao-Produktion</a:t>
            </a:r>
            <a:r>
              <a:rPr lang="en-US" sz="900" dirty="0"/>
              <a:t>. (</a:t>
            </a:r>
            <a:r>
              <a:rPr lang="en-US" sz="900" dirty="0">
                <a:hlinkClick r:id="rId7"/>
              </a:rPr>
              <a:t>https://www.wwf.de/themen-projekte/projektregionen/amazonien/edelkakao-aus-agroforstsystemen/chakra-system-das-herz-der-kakao-produktion</a:t>
            </a:r>
            <a:r>
              <a:rPr lang="en-US" sz="900" dirty="0"/>
              <a:t>)</a:t>
            </a:r>
          </a:p>
          <a:p>
            <a:endParaRPr lang="en-US" sz="900" dirty="0"/>
          </a:p>
          <a:p>
            <a:r>
              <a:rPr lang="en-US" sz="900" dirty="0" err="1"/>
              <a:t>Rettet</a:t>
            </a:r>
            <a:r>
              <a:rPr lang="en-US" sz="900" dirty="0"/>
              <a:t> den </a:t>
            </a:r>
            <a:r>
              <a:rPr lang="en-US" sz="900" dirty="0" err="1"/>
              <a:t>Regenwald</a:t>
            </a:r>
            <a:r>
              <a:rPr lang="en-US" sz="900" dirty="0"/>
              <a:t> </a:t>
            </a:r>
            <a:r>
              <a:rPr lang="en-US" sz="900" dirty="0" err="1"/>
              <a:t>e.V.</a:t>
            </a:r>
            <a:r>
              <a:rPr lang="en-US" sz="900" dirty="0"/>
              <a:t> (2024). </a:t>
            </a:r>
            <a:r>
              <a:rPr lang="en-US" sz="900" i="1" dirty="0" err="1"/>
              <a:t>Agroforst-Systeme</a:t>
            </a:r>
            <a:r>
              <a:rPr lang="en-US" sz="900" dirty="0"/>
              <a:t>. (</a:t>
            </a:r>
            <a:r>
              <a:rPr lang="en-US" sz="900" dirty="0">
                <a:hlinkClick r:id="rId8"/>
              </a:rPr>
              <a:t>https://www.regenwald-schuetzen.org/regenwald-wissen/regenwaldschutz/agroforst-systeme</a:t>
            </a:r>
            <a:r>
              <a:rPr lang="en-US" sz="900" dirty="0"/>
              <a:t>)</a:t>
            </a:r>
          </a:p>
          <a:p>
            <a:endParaRPr lang="en-US" sz="900" dirty="0"/>
          </a:p>
          <a:p>
            <a:r>
              <a:rPr lang="en-US" sz="900" dirty="0" err="1"/>
              <a:t>Forschungsinstitut</a:t>
            </a:r>
            <a:r>
              <a:rPr lang="en-US" sz="900" dirty="0"/>
              <a:t> für </a:t>
            </a:r>
            <a:r>
              <a:rPr lang="en-US" sz="900" dirty="0" err="1"/>
              <a:t>biologischen</a:t>
            </a:r>
            <a:r>
              <a:rPr lang="en-US" sz="900" dirty="0"/>
              <a:t> </a:t>
            </a:r>
            <a:r>
              <a:rPr lang="en-US" sz="900" dirty="0" err="1"/>
              <a:t>Landbau</a:t>
            </a:r>
            <a:r>
              <a:rPr lang="en-US" sz="900" dirty="0"/>
              <a:t> (</a:t>
            </a:r>
            <a:r>
              <a:rPr lang="en-US" sz="900" dirty="0" err="1"/>
              <a:t>FiBL</a:t>
            </a:r>
            <a:r>
              <a:rPr lang="en-US" sz="900" dirty="0"/>
              <a:t>). (2018). </a:t>
            </a:r>
            <a:r>
              <a:rPr lang="en-US" sz="900" i="1" dirty="0" err="1"/>
              <a:t>Agroforstwirtschaft</a:t>
            </a:r>
            <a:r>
              <a:rPr lang="en-US" sz="900" i="1" dirty="0"/>
              <a:t> </a:t>
            </a:r>
            <a:r>
              <a:rPr lang="en-US" sz="900" i="1" dirty="0" err="1"/>
              <a:t>kann</a:t>
            </a:r>
            <a:r>
              <a:rPr lang="en-US" sz="900" i="1" dirty="0"/>
              <a:t> die Zukunft der </a:t>
            </a:r>
            <a:r>
              <a:rPr lang="en-US" sz="900" i="1" dirty="0" err="1"/>
              <a:t>Schokolade</a:t>
            </a:r>
            <a:r>
              <a:rPr lang="en-US" sz="900" i="1" dirty="0"/>
              <a:t> </a:t>
            </a:r>
            <a:r>
              <a:rPr lang="en-US" sz="900" i="1" dirty="0" err="1"/>
              <a:t>sichern</a:t>
            </a:r>
            <a:r>
              <a:rPr lang="en-US" sz="900" dirty="0"/>
              <a:t>. (</a:t>
            </a:r>
            <a:r>
              <a:rPr lang="en-US" sz="900" dirty="0">
                <a:hlinkClick r:id="rId9"/>
              </a:rPr>
              <a:t>https://www.fibl.org/de/infothek/meldung/agroforstwirtschaft-kann-die-zukunft-der-schokolade-sichern</a:t>
            </a:r>
            <a:r>
              <a:rPr lang="en-US" sz="900" dirty="0"/>
              <a:t>)</a:t>
            </a:r>
          </a:p>
          <a:p>
            <a:endParaRPr lang="en-US" sz="900" dirty="0"/>
          </a:p>
          <a:p>
            <a:r>
              <a:rPr lang="en-US" sz="900" dirty="0"/>
              <a:t>Clever </a:t>
            </a:r>
            <a:r>
              <a:rPr lang="en-US" sz="900" dirty="0" err="1"/>
              <a:t>konsumieren</a:t>
            </a:r>
            <a:r>
              <a:rPr lang="en-US" sz="900" dirty="0"/>
              <a:t>. (2022). *\[</a:t>
            </a:r>
            <a:r>
              <a:rPr lang="en-US" sz="900" dirty="0" err="1"/>
              <a:t>Produktseite</a:t>
            </a:r>
            <a:r>
              <a:rPr lang="en-US" sz="900" dirty="0"/>
              <a:t> \#336]*. (https://</a:t>
            </a:r>
            <a:r>
              <a:rPr lang="en-US" sz="900" dirty="0" err="1"/>
              <a:t>www.clever-konsumieren.ch</a:t>
            </a:r>
            <a:r>
              <a:rPr lang="en-US" sz="900" dirty="0"/>
              <a:t>/shop/</a:t>
            </a:r>
            <a:r>
              <a:rPr lang="en-US" sz="900" dirty="0" err="1"/>
              <a:t>produkt</a:t>
            </a:r>
            <a:r>
              <a:rPr lang="en-US" sz="900" dirty="0"/>
              <a:t>/?product=336)</a:t>
            </a:r>
          </a:p>
          <a:p>
            <a:endParaRPr lang="en-US" sz="900" dirty="0"/>
          </a:p>
          <a:p>
            <a:r>
              <a:rPr lang="en-US" sz="900" dirty="0"/>
              <a:t>---</a:t>
            </a:r>
          </a:p>
          <a:p>
            <a:endParaRPr lang="en-US" sz="900" dirty="0"/>
          </a:p>
          <a:p>
            <a:endParaRPr lang="en-CH" sz="9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A8C65-63CF-DB07-28EA-09DB2970E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0C7B-52EB-4F46-B7A2-EE134D41142D}" type="datetime1">
              <a:rPr lang="de-CH" smtClean="0"/>
              <a:pPr/>
              <a:t>03.04.25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75D6E-27CE-F5C4-40E7-B15C47E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CH" dirty="0"/>
              <a:t>Zürich-Basel Plant Science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A560A-F6E4-459D-6147-7A3E819C9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CH"/>
              <a:t>Seite </a:t>
            </a:r>
            <a:fld id="{1C5791B1-6579-0B4D-B06F-613121D36EDE}" type="slidenum">
              <a:rPr lang="de-CH" smtClean="0"/>
              <a:pPr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49973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Benutzerdefiniert 2">
      <a:dk1>
        <a:srgbClr val="000000"/>
      </a:dk1>
      <a:lt1>
        <a:srgbClr val="FFFFFF"/>
      </a:lt1>
      <a:dk2>
        <a:srgbClr val="0028A5"/>
      </a:dk2>
      <a:lt2>
        <a:srgbClr val="808080"/>
      </a:lt2>
      <a:accent1>
        <a:srgbClr val="0028A5"/>
      </a:accent1>
      <a:accent2>
        <a:srgbClr val="667EC9"/>
      </a:accent2>
      <a:accent3>
        <a:srgbClr val="A3ADB7"/>
      </a:accent3>
      <a:accent4>
        <a:srgbClr val="C8CED4"/>
      </a:accent4>
      <a:accent5>
        <a:srgbClr val="DC6027"/>
      </a:accent5>
      <a:accent6>
        <a:srgbClr val="EAA07D"/>
      </a:accent6>
      <a:hlink>
        <a:srgbClr val="DC6027"/>
      </a:hlink>
      <a:folHlink>
        <a:srgbClr val="000000"/>
      </a:folHlink>
    </a:clrScheme>
    <a:fontScheme name="Office-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Office-Design 1">
        <a:dk1>
          <a:srgbClr val="000000"/>
        </a:dk1>
        <a:lt1>
          <a:srgbClr val="FFFFFF"/>
        </a:lt1>
        <a:dk2>
          <a:srgbClr val="0028A5"/>
        </a:dk2>
        <a:lt2>
          <a:srgbClr val="808080"/>
        </a:lt2>
        <a:accent1>
          <a:srgbClr val="0028A5"/>
        </a:accent1>
        <a:accent2>
          <a:srgbClr val="A3ADB7"/>
        </a:accent2>
        <a:accent3>
          <a:srgbClr val="FFFFFF"/>
        </a:accent3>
        <a:accent4>
          <a:srgbClr val="000000"/>
        </a:accent4>
        <a:accent5>
          <a:srgbClr val="AAACCF"/>
        </a:accent5>
        <a:accent6>
          <a:srgbClr val="939CA6"/>
        </a:accent6>
        <a:hlink>
          <a:srgbClr val="DC6027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Office-Design</Template>
  <TotalTime>3200</TotalTime>
  <Words>1282</Words>
  <Application>Microsoft Macintosh PowerPoint</Application>
  <PresentationFormat>On-screen Show (4:3)</PresentationFormat>
  <Paragraphs>219</Paragraphs>
  <Slides>24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Arial</vt:lpstr>
      <vt:lpstr>Office-Design</vt:lpstr>
      <vt:lpstr>Ergänzungen zur Lerneinheit «Mein Teller 2050. Lerneinheit zur Planetary Health Diet» Welchen Klimafussabdruck haben Hirsch, Schokolade und Champignons?</vt:lpstr>
      <vt:lpstr>Wie hoch ist der Klimafussabdruck dieser Lebensmittel? </vt:lpstr>
      <vt:lpstr>PowerPoint Presentation</vt:lpstr>
      <vt:lpstr>Die Ökobilanz Hirschfleisch</vt:lpstr>
      <vt:lpstr>Die Ökobilanz Hirschfleisch, Import</vt:lpstr>
      <vt:lpstr>Ökobilanz Hirschfleisch, Import</vt:lpstr>
      <vt:lpstr>Die Ökobilanz Hirschfleisch, Import</vt:lpstr>
      <vt:lpstr>Die Ökobilanz Hirschfleisch, Import aus Neuseeland</vt:lpstr>
      <vt:lpstr>Hirschfleisch: Import aus Neuseeland</vt:lpstr>
      <vt:lpstr>Ökobilanz Hirschfleisch, Jagd</vt:lpstr>
      <vt:lpstr>Die Ökobilanz Schokolade</vt:lpstr>
      <vt:lpstr>Die Ökobilanz Schokolade</vt:lpstr>
      <vt:lpstr>Die Ökobilanz Schokolade</vt:lpstr>
      <vt:lpstr>Die Ökobilanz: Dunkle Schokolade, bio und fair</vt:lpstr>
      <vt:lpstr>Was sind Agrar-Forst-Systeme in den Tropen? Beispiel Ecuador  </vt:lpstr>
      <vt:lpstr>Beispiel Agrarforstsystem: Ecuador</vt:lpstr>
      <vt:lpstr>Beispiel Agrarforstsystem: Ghana (Film in Englisch)</vt:lpstr>
      <vt:lpstr>Label für faire und biologische Schokolade</vt:lpstr>
      <vt:lpstr>Diskussion</vt:lpstr>
      <vt:lpstr>Die Ökobilanz Champignons, Shitake, Austernpilze</vt:lpstr>
      <vt:lpstr>Die Ökobilanz Champignons</vt:lpstr>
      <vt:lpstr>Diskussion</vt:lpstr>
      <vt:lpstr>PowerPoint Presentation</vt:lpstr>
      <vt:lpstr>Referenzen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Vrdoljak  Dubravka</dc:creator>
  <cp:keywords/>
  <dc:description>Vorlage uzh_eth_unibas_praesentation_d MSO2011 v1 13.5.2013</dc:description>
  <cp:lastModifiedBy>Vrdoljak  Dubravka</cp:lastModifiedBy>
  <cp:revision>14</cp:revision>
  <dcterms:created xsi:type="dcterms:W3CDTF">2025-02-19T15:17:49Z</dcterms:created>
  <dcterms:modified xsi:type="dcterms:W3CDTF">2025-04-03T11:59:29Z</dcterms:modified>
  <cp:category/>
</cp:coreProperties>
</file>